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1" r:id="rId1"/>
  </p:sldMasterIdLst>
  <p:notesMasterIdLst>
    <p:notesMasterId r:id="rId28"/>
  </p:notesMasterIdLst>
  <p:sldIdLst>
    <p:sldId id="256" r:id="rId2"/>
    <p:sldId id="258" r:id="rId3"/>
    <p:sldId id="261" r:id="rId4"/>
    <p:sldId id="326" r:id="rId5"/>
    <p:sldId id="327" r:id="rId6"/>
    <p:sldId id="293" r:id="rId7"/>
    <p:sldId id="332" r:id="rId8"/>
    <p:sldId id="333" r:id="rId9"/>
    <p:sldId id="334" r:id="rId10"/>
    <p:sldId id="295" r:id="rId11"/>
    <p:sldId id="342" r:id="rId12"/>
    <p:sldId id="343" r:id="rId13"/>
    <p:sldId id="345" r:id="rId14"/>
    <p:sldId id="344" r:id="rId15"/>
    <p:sldId id="341" r:id="rId16"/>
    <p:sldId id="340" r:id="rId17"/>
    <p:sldId id="336" r:id="rId18"/>
    <p:sldId id="339" r:id="rId19"/>
    <p:sldId id="314" r:id="rId20"/>
    <p:sldId id="338" r:id="rId21"/>
    <p:sldId id="299" r:id="rId22"/>
    <p:sldId id="301" r:id="rId23"/>
    <p:sldId id="303" r:id="rId24"/>
    <p:sldId id="325" r:id="rId25"/>
    <p:sldId id="328" r:id="rId26"/>
    <p:sldId id="290" r:id="rId27"/>
  </p:sldIdLst>
  <p:sldSz cx="9144000" cy="5143500" type="screen16x9"/>
  <p:notesSz cx="6858000" cy="9144000"/>
  <p:embeddedFontLst>
    <p:embeddedFont>
      <p:font typeface="Cambria Math" panose="02040503050406030204" pitchFamily="18" charset="0"/>
      <p:regular r:id="rId29"/>
    </p:embeddedFont>
    <p:embeddedFont>
      <p:font typeface="DM Sans" pitchFamily="2" charset="77"/>
      <p:regular r:id="rId30"/>
      <p:bold r:id="rId31"/>
      <p:italic r:id="rId32"/>
      <p:boldItalic r:id="rId33"/>
    </p:embeddedFont>
    <p:embeddedFont>
      <p:font typeface="Montserrat" pitchFamily="2" charset="77"/>
      <p:regular r:id="rId34"/>
      <p:bold r:id="rId35"/>
      <p:italic r:id="rId36"/>
      <p:boldItalic r:id="rId37"/>
    </p:embeddedFont>
    <p:embeddedFont>
      <p:font typeface="Outfit" pitchFamily="2" charset="0"/>
      <p:regular r:id="rId38"/>
      <p:bold r:id="rId39"/>
    </p:embeddedFont>
    <p:embeddedFont>
      <p:font typeface="Outfit Medium" pitchFamily="2" charset="0"/>
      <p:regular r:id="rId40"/>
    </p:embeddedFont>
    <p:embeddedFont>
      <p:font typeface="SF Mono" panose="020B0009000002000000" pitchFamily="49" charset="0"/>
      <p:regular r:id="rId41"/>
      <p:bold r:id="rId42"/>
      <p:italic r:id="rId43"/>
      <p:boldItalic r:id="rId44"/>
    </p:embeddedFont>
    <p:embeddedFont>
      <p:font typeface="SF Pro Display" pitchFamily="2" charset="0"/>
      <p:regular r:id="rId45"/>
      <p:bold r:id="rId46"/>
      <p:italic r:id="rId47"/>
      <p:boldItalic r:id="rId48"/>
    </p:embeddedFont>
    <p:embeddedFont>
      <p:font typeface="SF Pro Display Black" pitchFamily="2" charset="0"/>
      <p:bold r:id="rId49"/>
      <p:italic r:id="rId50"/>
      <p:boldItalic r:id="rId51"/>
    </p:embeddedFont>
    <p:embeddedFont>
      <p:font typeface="SF Pro Display Light" pitchFamily="2" charset="0"/>
      <p:regular r:id="rId52"/>
      <p:italic r:id="rId53"/>
    </p:embeddedFont>
    <p:embeddedFont>
      <p:font typeface="SF PRO DISPLAY MEDIUM" pitchFamily="2" charset="0"/>
      <p:regular r:id="rId54"/>
      <p:italic r:id="rId55"/>
    </p:embeddedFont>
    <p:embeddedFont>
      <p:font typeface="SF Pro Display Semibold" pitchFamily="2" charset="0"/>
      <p:regular r:id="rId56"/>
      <p:bold r:id="rId57"/>
      <p:italic r:id="rId58"/>
      <p:boldItalic r:id="rId59"/>
    </p:embeddedFont>
    <p:embeddedFont>
      <p:font typeface="SF PRO DISPLAY THIN" pitchFamily="2" charset="0"/>
      <p:regular r:id="rId60"/>
      <p: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C596"/>
    <a:srgbClr val="A4E996"/>
    <a:srgbClr val="E1F896"/>
    <a:srgbClr val="E196FE"/>
    <a:srgbClr val="B0C7FF"/>
    <a:srgbClr val="000000"/>
    <a:srgbClr val="243356"/>
    <a:srgbClr val="3F5077"/>
    <a:srgbClr val="384655"/>
    <a:srgbClr val="4F61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4989E2A-45F8-44B9-BB79-505DCAFE155A}">
  <a:tblStyle styleId="{A4989E2A-45F8-44B9-BB79-505DCAFE155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24"/>
    <p:restoredTop sz="80678"/>
  </p:normalViewPr>
  <p:slideViewPr>
    <p:cSldViewPr snapToGrid="0">
      <p:cViewPr>
        <p:scale>
          <a:sx n="145" d="100"/>
          <a:sy n="145" d="100"/>
        </p:scale>
        <p:origin x="-968" y="-208"/>
      </p:cViewPr>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72" d="100"/>
        <a:sy n="172" d="100"/>
      </p:scale>
      <p:origin x="0" y="0"/>
    </p:cViewPr>
  </p:sorterViewPr>
  <p:notesViewPr>
    <p:cSldViewPr snapToGrid="0">
      <p:cViewPr>
        <p:scale>
          <a:sx n="129" d="100"/>
          <a:sy n="129" d="100"/>
        </p:scale>
        <p:origin x="2080" y="-2040"/>
      </p:cViewPr>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font" Target="fonts/font22.fntdata"/><Relationship Id="rId55" Type="http://schemas.openxmlformats.org/officeDocument/2006/relationships/font" Target="fonts/font27.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3" Type="http://schemas.openxmlformats.org/officeDocument/2006/relationships/font" Target="fonts/font25.fntdata"/><Relationship Id="rId58" Type="http://schemas.openxmlformats.org/officeDocument/2006/relationships/font" Target="fonts/font30.fntdata"/><Relationship Id="rId5" Type="http://schemas.openxmlformats.org/officeDocument/2006/relationships/slide" Target="slides/slide4.xml"/><Relationship Id="rId61" Type="http://schemas.openxmlformats.org/officeDocument/2006/relationships/font" Target="fonts/font3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font" Target="fonts/font20.fntdata"/><Relationship Id="rId56" Type="http://schemas.openxmlformats.org/officeDocument/2006/relationships/font" Target="fonts/font28.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59" Type="http://schemas.openxmlformats.org/officeDocument/2006/relationships/font" Target="fonts/font31.fntdata"/><Relationship Id="rId20" Type="http://schemas.openxmlformats.org/officeDocument/2006/relationships/slide" Target="slides/slide19.xml"/><Relationship Id="rId41" Type="http://schemas.openxmlformats.org/officeDocument/2006/relationships/font" Target="fonts/font13.fntdata"/><Relationship Id="rId54" Type="http://schemas.openxmlformats.org/officeDocument/2006/relationships/font" Target="fonts/font26.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font" Target="fonts/font21.fntdata"/><Relationship Id="rId57" Type="http://schemas.openxmlformats.org/officeDocument/2006/relationships/font" Target="fonts/font29.fntdata"/><Relationship Id="rId10" Type="http://schemas.openxmlformats.org/officeDocument/2006/relationships/slide" Target="slides/slide9.xml"/><Relationship Id="rId31" Type="http://schemas.openxmlformats.org/officeDocument/2006/relationships/font" Target="fonts/font3.fntdata"/><Relationship Id="rId44" Type="http://schemas.openxmlformats.org/officeDocument/2006/relationships/font" Target="fonts/font16.fntdata"/><Relationship Id="rId52" Type="http://schemas.openxmlformats.org/officeDocument/2006/relationships/font" Target="fonts/font24.fntdata"/><Relationship Id="rId60" Type="http://schemas.openxmlformats.org/officeDocument/2006/relationships/font" Target="fonts/font32.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font" Target="fonts/font1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FE0D513C-49F5-9DD6-8957-53CC0585F9B3}"/>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8" name="Segnaposto note 7">
            <a:extLst>
              <a:ext uri="{FF2B5EF4-FFF2-40B4-BE49-F238E27FC236}">
                <a16:creationId xmlns:a16="http://schemas.microsoft.com/office/drawing/2014/main" id="{F46A622A-FCC6-AE6F-AA70-FDF2CFAA296E}"/>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Note.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A conclusione di questa breve introduzione in cui ho definito le principali componenti che utilizzeremo, possiamo passare all'algoritmo vero e proprio.</a:t>
            </a:r>
          </a:p>
          <a:p>
            <a:pPr marL="0" lvl="0" indent="0" algn="l" rtl="0">
              <a:spcBef>
                <a:spcPts val="0"/>
              </a:spcBef>
              <a:spcAft>
                <a:spcPts val="0"/>
              </a:spcAft>
              <a:buNone/>
            </a:pPr>
            <a:endParaRPr lang="it-IT" dirty="0"/>
          </a:p>
          <a:p>
            <a:pPr marL="0" lvl="0" indent="0" algn="l" rtl="0">
              <a:spcBef>
                <a:spcPts val="0"/>
              </a:spcBef>
              <a:spcAft>
                <a:spcPts val="0"/>
              </a:spcAft>
              <a:buNone/>
            </a:pPr>
            <a:r>
              <a:rPr lang="it-IT" dirty="0"/>
              <a:t>L’algoritmo introdotto nell’articolo accademico di Lance Williams tenta proprio di sfruttare le informazioni offerte dalla depth map restituita dal calcolo della visibilità tramite depth-buffer. Lo schema esecutivo, quindi, può essere riassunto nei seguenti 3 passaggi.</a:t>
            </a: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it-IT" sz="1400" i="1" dirty="0">
                <a:solidFill>
                  <a:schemeClr val="bg2">
                    <a:lumMod val="10000"/>
                  </a:schemeClr>
                </a:solidFill>
                <a:latin typeface="SF Pro Display" pitchFamily="2" charset="0"/>
                <a:ea typeface="SF Pro Display" pitchFamily="2" charset="0"/>
                <a:cs typeface="SF Pro Display" pitchFamily="2" charset="0"/>
              </a:rPr>
              <a:t>Si disegna la scena dal punto di vista della fonte luminosa per generare la shadow map.</a:t>
            </a: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it-IT" sz="1400" i="1" dirty="0">
                <a:solidFill>
                  <a:schemeClr val="bg2">
                    <a:lumMod val="10000"/>
                  </a:schemeClr>
                </a:solidFill>
                <a:latin typeface="SF Pro Display" pitchFamily="2" charset="0"/>
                <a:ea typeface="SF Pro Display" pitchFamily="2" charset="0"/>
                <a:cs typeface="SF Pro Display" pitchFamily="2" charset="0"/>
              </a:rPr>
              <a:t>Si disegna la scena dal punto di vista dello osservatore con una luce diffusa per disegnare la scena «in ombra».</a:t>
            </a: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r>
              <a:rPr lang="it-IT" sz="1400" i="1" dirty="0">
                <a:solidFill>
                  <a:schemeClr val="bg2">
                    <a:lumMod val="10000"/>
                  </a:schemeClr>
                </a:solidFill>
                <a:latin typeface="SF Pro Display" pitchFamily="2" charset="0"/>
                <a:ea typeface="SF Pro Display" pitchFamily="2" charset="0"/>
                <a:cs typeface="SF Pro Display" pitchFamily="2" charset="0"/>
              </a:rPr>
              <a:t>Si ridisegna la scena dal punto di vista dello osservatore con una luce più forte e si applica il depth test.</a:t>
            </a:r>
          </a:p>
          <a:p>
            <a:pPr marL="342900" marR="0" lvl="0" indent="-342900" algn="l" defTabSz="914400" rtl="0" eaLnBrk="1" fontAlgn="auto" latinLnBrk="0" hangingPunct="1">
              <a:lnSpc>
                <a:spcPct val="100000"/>
              </a:lnSpc>
              <a:spcBef>
                <a:spcPts val="0"/>
              </a:spcBef>
              <a:spcAft>
                <a:spcPts val="0"/>
              </a:spcAft>
              <a:buClr>
                <a:srgbClr val="000000"/>
              </a:buClr>
              <a:buSzTx/>
              <a:buFont typeface="+mj-lt"/>
              <a:buAutoNum type="arabicPeriod"/>
              <a:tabLst/>
              <a:defRPr/>
            </a:pPr>
            <a:endParaRPr lang="it-IT" sz="1400" i="1" dirty="0">
              <a:solidFill>
                <a:schemeClr val="bg2">
                  <a:lumMod val="10000"/>
                </a:schemeClr>
              </a:solidFill>
              <a:latin typeface="SF Pro Display" pitchFamily="2" charset="0"/>
              <a:ea typeface="SF Pro Display" pitchFamily="2" charset="0"/>
              <a:cs typeface="SF Pro Display" pitchFamily="2" charset="0"/>
            </a:endParaRPr>
          </a:p>
        </p:txBody>
      </p:sp>
    </p:spTree>
    <p:extLst>
      <p:ext uri="{BB962C8B-B14F-4D97-AF65-F5344CB8AC3E}">
        <p14:creationId xmlns:p14="http://schemas.microsoft.com/office/powerpoint/2010/main" val="24111988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sz="1400" i="0" dirty="0">
                <a:solidFill>
                  <a:schemeClr val="bg2">
                    <a:lumMod val="10000"/>
                  </a:schemeClr>
                </a:solidFill>
                <a:latin typeface="SF Pro Display" pitchFamily="2" charset="0"/>
                <a:ea typeface="SF Pro Display" pitchFamily="2" charset="0"/>
                <a:cs typeface="SF Pro Display" pitchFamily="2" charset="0"/>
              </a:rPr>
              <a:t>Note.</a:t>
            </a:r>
          </a:p>
        </p:txBody>
      </p:sp>
    </p:spTree>
    <p:extLst>
      <p:ext uri="{BB962C8B-B14F-4D97-AF65-F5344CB8AC3E}">
        <p14:creationId xmlns:p14="http://schemas.microsoft.com/office/powerpoint/2010/main" val="10771522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sz="1400" i="0" dirty="0">
                <a:solidFill>
                  <a:schemeClr val="bg2">
                    <a:lumMod val="10000"/>
                  </a:schemeClr>
                </a:solidFill>
                <a:latin typeface="SF Pro Display" pitchFamily="2" charset="0"/>
                <a:ea typeface="SF Pro Display" pitchFamily="2" charset="0"/>
                <a:cs typeface="SF Pro Display" pitchFamily="2" charset="0"/>
              </a:rPr>
              <a:t>Note.</a:t>
            </a:r>
          </a:p>
        </p:txBody>
      </p:sp>
    </p:spTree>
    <p:extLst>
      <p:ext uri="{BB962C8B-B14F-4D97-AF65-F5344CB8AC3E}">
        <p14:creationId xmlns:p14="http://schemas.microsoft.com/office/powerpoint/2010/main" val="9580825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sz="1400" i="0" dirty="0">
                <a:solidFill>
                  <a:schemeClr val="bg2">
                    <a:lumMod val="10000"/>
                  </a:schemeClr>
                </a:solidFill>
                <a:latin typeface="SF Pro Display" pitchFamily="2" charset="0"/>
                <a:ea typeface="SF Pro Display" pitchFamily="2" charset="0"/>
                <a:cs typeface="SF Pro Display" pitchFamily="2" charset="0"/>
              </a:rPr>
              <a:t>Per applicare correttamente il depth test che vedremo nel </a:t>
            </a:r>
            <a:r>
              <a:rPr lang="it-IT" sz="1400" i="0" dirty="0" err="1">
                <a:solidFill>
                  <a:schemeClr val="bg2">
                    <a:lumMod val="10000"/>
                  </a:schemeClr>
                </a:solidFill>
                <a:latin typeface="SF Pro Display" pitchFamily="2" charset="0"/>
                <a:ea typeface="SF Pro Display" pitchFamily="2" charset="0"/>
                <a:cs typeface="SF Pro Display" pitchFamily="2" charset="0"/>
              </a:rPr>
              <a:t>third</a:t>
            </a:r>
            <a:r>
              <a:rPr lang="it-IT" sz="1400" i="0" dirty="0">
                <a:solidFill>
                  <a:schemeClr val="bg2">
                    <a:lumMod val="10000"/>
                  </a:schemeClr>
                </a:solidFill>
                <a:latin typeface="SF Pro Display" pitchFamily="2" charset="0"/>
                <a:ea typeface="SF Pro Display" pitchFamily="2" charset="0"/>
                <a:cs typeface="SF Pro Display" pitchFamily="2" charset="0"/>
              </a:rPr>
              <a:t> step a breve, è necessario proiettare </a:t>
            </a:r>
            <a:r>
              <a:rPr lang="it-IT" b="0" i="0" dirty="0">
                <a:effectLst/>
              </a:rPr>
              <a:t>il depth buffer (come texture) ottenuto dalla scena disegnata dal punto di vista della fonte luminosa </a:t>
            </a:r>
            <a:r>
              <a:rPr lang="it-IT" b="0" i="0" u="sng" dirty="0">
                <a:effectLst/>
              </a:rPr>
              <a:t>NELLA</a:t>
            </a:r>
            <a:r>
              <a:rPr lang="it-IT" b="0" i="0" dirty="0">
                <a:effectLst/>
              </a:rPr>
              <a:t> scena disegnata dal punto di vista della camera.</a:t>
            </a: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endParaRPr lang="it-IT" b="0" i="0" dirty="0">
              <a:effectLst/>
            </a:endParaRP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dirty="0"/>
              <a:t>Per eseguire la proiezione della shadow map, utilizziamo la seguente trasformazione lineare che converte la matrice delle coordinate della texture calcolate nel Camera </a:t>
            </a:r>
            <a:r>
              <a:rPr lang="it-IT" dirty="0" err="1"/>
              <a:t>Eye’s</a:t>
            </a:r>
            <a:r>
              <a:rPr lang="it-IT" dirty="0"/>
              <a:t> Space nello spazio </a:t>
            </a:r>
            <a:r>
              <a:rPr lang="it-IT" dirty="0" err="1"/>
              <a:t>Light’s</a:t>
            </a:r>
            <a:r>
              <a:rPr lang="it-IT" dirty="0"/>
              <a:t> Clip Space, passando solo per il “World Space” e il “</a:t>
            </a:r>
            <a:r>
              <a:rPr lang="it-IT" dirty="0" err="1"/>
              <a:t>Light’s</a:t>
            </a:r>
            <a:r>
              <a:rPr lang="it-IT" dirty="0"/>
              <a:t> Eye Space”. Ciò significa che l’ “Object Space” non deve essere ricalcolato per ogni modello che viene disegnato (infatti, abbiamo già detto in precedenza che lo shadow mapping è una tecnica image-</a:t>
            </a:r>
            <a:r>
              <a:rPr lang="it-IT" dirty="0" err="1"/>
              <a:t>based</a:t>
            </a:r>
            <a:r>
              <a:rPr lang="it-IT" dirty="0"/>
              <a:t>).</a:t>
            </a:r>
          </a:p>
        </p:txBody>
      </p:sp>
    </p:spTree>
    <p:extLst>
      <p:ext uri="{BB962C8B-B14F-4D97-AF65-F5344CB8AC3E}">
        <p14:creationId xmlns:p14="http://schemas.microsoft.com/office/powerpoint/2010/main" val="23122079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mc:AlternateContent xmlns:mc="http://schemas.openxmlformats.org/markup-compatibility/2006">
        <mc:Choice xmlns:a14="http://schemas.microsoft.com/office/drawing/2010/main" Requires="a14">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sz="1400" i="1" dirty="0">
                    <a:solidFill>
                      <a:schemeClr val="bg2">
                        <a:lumMod val="10000"/>
                      </a:schemeClr>
                    </a:solidFill>
                    <a:latin typeface="SF Pro Display" pitchFamily="2" charset="0"/>
                    <a:ea typeface="SF Pro Display" pitchFamily="2" charset="0"/>
                    <a:cs typeface="SF Pro Display" pitchFamily="2" charset="0"/>
                  </a:rPr>
                  <a:t>Se </a:t>
                </a:r>
                <a14:m>
                  <m:oMath xmlns:m="http://schemas.openxmlformats.org/officeDocument/2006/math">
                    <m:r>
                      <a:rPr lang="it-IT" sz="1400" b="1" i="1" smtClean="0">
                        <a:solidFill>
                          <a:schemeClr val="bg2">
                            <a:lumMod val="10000"/>
                          </a:schemeClr>
                        </a:solidFill>
                        <a:latin typeface="Cambria Math" panose="02040503050406030204" pitchFamily="18" charset="0"/>
                        <a:ea typeface="SF Pro Display" pitchFamily="2" charset="0"/>
                        <a:cs typeface="SF Pro Display" pitchFamily="2" charset="0"/>
                      </a:rPr>
                      <m:t>𝑹</m:t>
                    </m:r>
                    <m:r>
                      <a:rPr lang="it-IT" sz="1400" b="1" i="1" smtClean="0">
                        <a:solidFill>
                          <a:schemeClr val="bg2">
                            <a:lumMod val="10000"/>
                          </a:schemeClr>
                        </a:solidFill>
                        <a:latin typeface="Cambria Math" panose="02040503050406030204" pitchFamily="18" charset="0"/>
                        <a:ea typeface="SF Pro Display" pitchFamily="2" charset="0"/>
                        <a:cs typeface="SF Pro Display" pitchFamily="2" charset="0"/>
                      </a:rPr>
                      <m:t>=</m:t>
                    </m:r>
                    <m:r>
                      <a:rPr lang="it-IT" sz="1400" b="1" i="1" smtClean="0">
                        <a:solidFill>
                          <a:schemeClr val="bg2">
                            <a:lumMod val="10000"/>
                          </a:schemeClr>
                        </a:solidFill>
                        <a:latin typeface="Cambria Math" panose="02040503050406030204" pitchFamily="18" charset="0"/>
                        <a:ea typeface="SF Pro Display" pitchFamily="2" charset="0"/>
                        <a:cs typeface="SF Pro Display" pitchFamily="2" charset="0"/>
                      </a:rPr>
                      <m:t>𝑫</m:t>
                    </m:r>
                  </m:oMath>
                </a14:m>
                <a:r>
                  <a:rPr lang="it-IT" sz="1400" b="1" i="1" dirty="0">
                    <a:solidFill>
                      <a:schemeClr val="bg2">
                        <a:lumMod val="10000"/>
                      </a:schemeClr>
                    </a:solidFill>
                    <a:latin typeface="SF Pro Display" pitchFamily="2" charset="0"/>
                    <a:ea typeface="SF Pro Display" pitchFamily="2" charset="0"/>
                    <a:cs typeface="SF Pro Display" pitchFamily="2" charset="0"/>
                  </a:rPr>
                  <a:t>,</a:t>
                </a:r>
                <a:r>
                  <a:rPr lang="it-IT" sz="1400" i="1" dirty="0">
                    <a:solidFill>
                      <a:schemeClr val="bg2">
                        <a:lumMod val="10000"/>
                      </a:schemeClr>
                    </a:solidFill>
                    <a:latin typeface="SF Pro Display" pitchFamily="2" charset="0"/>
                    <a:ea typeface="SF Pro Display" pitchFamily="2" charset="0"/>
                    <a:cs typeface="SF Pro Display" pitchFamily="2" charset="0"/>
                  </a:rPr>
                  <a:t> allora </a:t>
                </a:r>
                <a:r>
                  <a:rPr lang="it-IT" sz="1400" b="1" i="1" dirty="0">
                    <a:solidFill>
                      <a:schemeClr val="bg2">
                        <a:lumMod val="10000"/>
                      </a:schemeClr>
                    </a:solidFill>
                    <a:latin typeface="SF Pro Display" pitchFamily="2" charset="0"/>
                    <a:ea typeface="SF Pro Display" pitchFamily="2" charset="0"/>
                    <a:cs typeface="SF Pro Display" pitchFamily="2" charset="0"/>
                  </a:rPr>
                  <a:t>il punto non è in ombra.</a:t>
                </a:r>
                <a:r>
                  <a:rPr lang="it-IT" sz="1400" i="1" dirty="0">
                    <a:solidFill>
                      <a:schemeClr val="bg2">
                        <a:lumMod val="10000"/>
                      </a:schemeClr>
                    </a:solidFill>
                    <a:latin typeface="SF Pro Display" pitchFamily="2" charset="0"/>
                    <a:ea typeface="SF Pro Display" pitchFamily="2" charset="0"/>
                    <a:cs typeface="SF Pro Display" pitchFamily="2" charset="0"/>
                  </a:rPr>
                  <a:t> </a:t>
                </a:r>
                <a:r>
                  <a:rPr lang="it-IT" sz="1400" i="0" dirty="0">
                    <a:solidFill>
                      <a:srgbClr val="000000"/>
                    </a:solidFill>
                    <a:latin typeface="Arial"/>
                    <a:ea typeface="SF Pro Display" pitchFamily="2" charset="0"/>
                    <a:cs typeface="Arial"/>
                  </a:rPr>
                  <a:t>N</a:t>
                </a:r>
                <a:r>
                  <a:rPr lang="it-IT" dirty="0"/>
                  <a:t>on vi è nessun ostacolo nel percorso tra la luce e quest’ultimo.</a:t>
                </a: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endParaRPr lang="it-IT" dirty="0">
                  <a:latin typeface="SF Pro Display" pitchFamily="2" charset="0"/>
                  <a:ea typeface="SF Pro Display" pitchFamily="2" charset="0"/>
                  <a:cs typeface="SF Pro Display" pitchFamily="2" charset="0"/>
                </a:endParaRP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sz="1400" i="1" dirty="0">
                    <a:solidFill>
                      <a:schemeClr val="bg2">
                        <a:lumMod val="10000"/>
                      </a:schemeClr>
                    </a:solidFill>
                    <a:latin typeface="SF Pro Display" pitchFamily="2" charset="0"/>
                    <a:ea typeface="SF Pro Display" pitchFamily="2" charset="0"/>
                    <a:cs typeface="SF Pro Display" pitchFamily="2" charset="0"/>
                  </a:rPr>
                  <a:t>Se </a:t>
                </a:r>
                <a14:m>
                  <m:oMath xmlns:m="http://schemas.openxmlformats.org/officeDocument/2006/math">
                    <m:r>
                      <a:rPr lang="it-IT" sz="1400" b="1" i="1" smtClean="0">
                        <a:solidFill>
                          <a:schemeClr val="bg2">
                            <a:lumMod val="10000"/>
                          </a:schemeClr>
                        </a:solidFill>
                        <a:latin typeface="Cambria Math" panose="02040503050406030204" pitchFamily="18" charset="0"/>
                        <a:ea typeface="SF Pro Display" pitchFamily="2" charset="0"/>
                        <a:cs typeface="SF Pro Display" pitchFamily="2" charset="0"/>
                      </a:rPr>
                      <m:t>𝑹</m:t>
                    </m:r>
                    <m:r>
                      <a:rPr lang="it-IT" sz="1400" b="1" i="1" smtClean="0">
                        <a:solidFill>
                          <a:schemeClr val="bg2">
                            <a:lumMod val="10000"/>
                          </a:schemeClr>
                        </a:solidFill>
                        <a:latin typeface="Cambria Math" panose="02040503050406030204" pitchFamily="18" charset="0"/>
                        <a:ea typeface="SF Pro Display" pitchFamily="2" charset="0"/>
                        <a:cs typeface="SF Pro Display" pitchFamily="2" charset="0"/>
                      </a:rPr>
                      <m:t>&gt;</m:t>
                    </m:r>
                    <m:r>
                      <a:rPr lang="it-IT" sz="1400" b="1" i="1" smtClean="0">
                        <a:solidFill>
                          <a:schemeClr val="bg2">
                            <a:lumMod val="10000"/>
                          </a:schemeClr>
                        </a:solidFill>
                        <a:latin typeface="Cambria Math" panose="02040503050406030204" pitchFamily="18" charset="0"/>
                        <a:ea typeface="SF Pro Display" pitchFamily="2" charset="0"/>
                        <a:cs typeface="SF Pro Display" pitchFamily="2" charset="0"/>
                      </a:rPr>
                      <m:t>𝑫</m:t>
                    </m:r>
                  </m:oMath>
                </a14:m>
                <a:r>
                  <a:rPr lang="it-IT" sz="1400" b="1" i="1" dirty="0">
                    <a:solidFill>
                      <a:schemeClr val="bg2">
                        <a:lumMod val="10000"/>
                      </a:schemeClr>
                    </a:solidFill>
                    <a:latin typeface="SF Pro Display" pitchFamily="2" charset="0"/>
                    <a:ea typeface="SF Pro Display" pitchFamily="2" charset="0"/>
                    <a:cs typeface="SF Pro Display" pitchFamily="2" charset="0"/>
                  </a:rPr>
                  <a:t>,</a:t>
                </a:r>
                <a:r>
                  <a:rPr lang="it-IT" sz="1400" i="1" dirty="0">
                    <a:solidFill>
                      <a:schemeClr val="bg2">
                        <a:lumMod val="10000"/>
                      </a:schemeClr>
                    </a:solidFill>
                    <a:latin typeface="SF Pro Display" pitchFamily="2" charset="0"/>
                    <a:ea typeface="SF Pro Display" pitchFamily="2" charset="0"/>
                    <a:cs typeface="SF Pro Display" pitchFamily="2" charset="0"/>
                  </a:rPr>
                  <a:t> allora </a:t>
                </a:r>
                <a:r>
                  <a:rPr lang="it-IT" sz="1400" b="1" i="1" dirty="0">
                    <a:solidFill>
                      <a:schemeClr val="bg2">
                        <a:lumMod val="10000"/>
                      </a:schemeClr>
                    </a:solidFill>
                    <a:latin typeface="SF Pro Display" pitchFamily="2" charset="0"/>
                    <a:ea typeface="SF Pro Display" pitchFamily="2" charset="0"/>
                    <a:cs typeface="SF Pro Display" pitchFamily="2" charset="0"/>
                  </a:rPr>
                  <a:t>il punto è in ombra.</a:t>
                </a:r>
                <a:r>
                  <a:rPr lang="it-IT" sz="1400" i="1" dirty="0">
                    <a:solidFill>
                      <a:schemeClr val="bg2">
                        <a:lumMod val="10000"/>
                      </a:schemeClr>
                    </a:solidFill>
                    <a:latin typeface="SF Pro Display" pitchFamily="2" charset="0"/>
                    <a:ea typeface="SF Pro Display" pitchFamily="2" charset="0"/>
                    <a:cs typeface="SF Pro Display" pitchFamily="2" charset="0"/>
                  </a:rPr>
                  <a:t> </a:t>
                </a:r>
                <a:r>
                  <a:rPr lang="it-IT" dirty="0"/>
                  <a:t>C'è almeno un oggetto che ostacola l'arrivo della luce sul</a:t>
                </a:r>
                <a:r>
                  <a:rPr lang="it-IT" baseline="0" dirty="0"/>
                  <a:t> punto in esame</a:t>
                </a:r>
                <a:r>
                  <a:rPr lang="it-IT" dirty="0"/>
                  <a:t>. In particolare, vedremo nell'implementazione che il test significativo è quest'ulti</a:t>
                </a:r>
                <a:r>
                  <a:rPr lang="it-IT" baseline="0" dirty="0"/>
                  <a:t>mo e non il test di uguaglianza, siccome è meno probabile che restituisca risultati errati a causa della precisione del depth buffer.</a:t>
                </a:r>
                <a:endParaRPr lang="it-IT" dirty="0">
                  <a:latin typeface="SF Pro Display" pitchFamily="2" charset="0"/>
                  <a:ea typeface="SF Pro Display" pitchFamily="2" charset="0"/>
                  <a:cs typeface="SF Pro Display" pitchFamily="2" charset="0"/>
                </a:endParaRP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endParaRPr lang="it-IT" dirty="0">
                  <a:latin typeface="SF Pro Display" pitchFamily="2" charset="0"/>
                  <a:ea typeface="SF Pro Display" pitchFamily="2" charset="0"/>
                  <a:cs typeface="SF Pro Display" pitchFamily="2" charset="0"/>
                </a:endParaRP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dirty="0">
                    <a:latin typeface="SF Pro Display" pitchFamily="2" charset="0"/>
                    <a:ea typeface="SF Pro Display" pitchFamily="2" charset="0"/>
                    <a:cs typeface="SF Pro Display" pitchFamily="2" charset="0"/>
                  </a:rPr>
                  <a:t>Per tutti i punti per cui vale </a:t>
                </a:r>
                <a14:m>
                  <m:oMath xmlns:m="http://schemas.openxmlformats.org/officeDocument/2006/math">
                    <m:r>
                      <a:rPr lang="it-IT" i="1" dirty="0" smtClean="0">
                        <a:latin typeface="Cambria Math" panose="02040503050406030204" pitchFamily="18" charset="0"/>
                      </a:rPr>
                      <m:t>𝑅</m:t>
                    </m:r>
                    <m:r>
                      <a:rPr lang="it-IT" b="0" i="1" dirty="0" smtClean="0">
                        <a:latin typeface="Cambria Math" panose="02040503050406030204" pitchFamily="18" charset="0"/>
                        <a:ea typeface="Cambria Math" panose="02040503050406030204" pitchFamily="18" charset="0"/>
                      </a:rPr>
                      <m:t>≤</m:t>
                    </m:r>
                    <m:r>
                      <a:rPr lang="it-IT" i="1" dirty="0" smtClean="0">
                        <a:latin typeface="Cambria Math" panose="02040503050406030204" pitchFamily="18" charset="0"/>
                      </a:rPr>
                      <m:t> </m:t>
                    </m:r>
                    <m:r>
                      <a:rPr lang="it-IT" i="1" dirty="0" smtClean="0">
                        <a:latin typeface="Cambria Math" panose="02040503050406030204" pitchFamily="18" charset="0"/>
                      </a:rPr>
                      <m:t>𝐷</m:t>
                    </m:r>
                  </m:oMath>
                </a14:m>
                <a:r>
                  <a:rPr lang="it-IT" dirty="0">
                    <a:latin typeface="SF Pro Display" pitchFamily="2" charset="0"/>
                    <a:ea typeface="SF Pro Display" pitchFamily="2" charset="0"/>
                    <a:cs typeface="SF Pro Display" pitchFamily="2" charset="0"/>
                  </a:rPr>
                  <a:t>, le superfici visibili alla luce saranno sicuramente non in ombra. In particolare, vale per </a:t>
                </a:r>
                <a14:m>
                  <m:oMath xmlns:m="http://schemas.openxmlformats.org/officeDocument/2006/math">
                    <m:r>
                      <a:rPr lang="it-IT" i="1" dirty="0" smtClean="0">
                        <a:latin typeface="Cambria Math" panose="02040503050406030204" pitchFamily="18" charset="0"/>
                      </a:rPr>
                      <m:t>𝑅</m:t>
                    </m:r>
                    <m:r>
                      <a:rPr lang="it-IT" i="1" dirty="0" smtClean="0">
                        <a:latin typeface="Cambria Math" panose="02040503050406030204" pitchFamily="18" charset="0"/>
                      </a:rPr>
                      <m:t>=</m:t>
                    </m:r>
                    <m:r>
                      <a:rPr lang="it-IT" i="1" dirty="0" smtClean="0">
                        <a:latin typeface="Cambria Math" panose="02040503050406030204" pitchFamily="18" charset="0"/>
                      </a:rPr>
                      <m:t>𝐷</m:t>
                    </m:r>
                  </m:oMath>
                </a14:m>
                <a:r>
                  <a:rPr lang="it-IT" dirty="0">
                    <a:latin typeface="SF Pro Display" pitchFamily="2" charset="0"/>
                    <a:ea typeface="SF Pro Display" pitchFamily="2" charset="0"/>
                    <a:cs typeface="SF Pro Display" pitchFamily="2" charset="0"/>
                  </a:rPr>
                  <a:t> per la giustificazione data prima e vale per </a:t>
                </a:r>
                <a14:m>
                  <m:oMath xmlns:m="http://schemas.openxmlformats.org/officeDocument/2006/math">
                    <m:r>
                      <a:rPr lang="it-IT" i="1" dirty="0" smtClean="0">
                        <a:latin typeface="Cambria Math" panose="02040503050406030204" pitchFamily="18" charset="0"/>
                      </a:rPr>
                      <m:t>𝑅</m:t>
                    </m:r>
                    <m:r>
                      <a:rPr lang="it-IT" i="1" dirty="0" smtClean="0">
                        <a:latin typeface="Cambria Math" panose="02040503050406030204" pitchFamily="18" charset="0"/>
                      </a:rPr>
                      <m:t> &lt; </m:t>
                    </m:r>
                    <m:r>
                      <a:rPr lang="it-IT" i="1" dirty="0" smtClean="0">
                        <a:latin typeface="Cambria Math" panose="02040503050406030204" pitchFamily="18" charset="0"/>
                      </a:rPr>
                      <m:t>𝐷</m:t>
                    </m:r>
                  </m:oMath>
                </a14:m>
                <a:r>
                  <a:rPr lang="it-IT" dirty="0">
                    <a:latin typeface="SF Pro Display" pitchFamily="2" charset="0"/>
                    <a:ea typeface="SF Pro Display" pitchFamily="2" charset="0"/>
                    <a:cs typeface="SF Pro Display" pitchFamily="2" charset="0"/>
                  </a:rPr>
                  <a:t> perché sono superfici interne nascoste alla luce per definizione (cioè, questo valore di confronto non è significativo).</a:t>
                </a:r>
                <a:endParaRPr lang="it-IT" sz="1400" i="0" dirty="0">
                  <a:solidFill>
                    <a:schemeClr val="bg2">
                      <a:lumMod val="10000"/>
                    </a:schemeClr>
                  </a:solidFill>
                  <a:latin typeface="SF Pro Display" pitchFamily="2" charset="0"/>
                  <a:ea typeface="SF Pro Display" pitchFamily="2" charset="0"/>
                  <a:cs typeface="SF Pro Display" pitchFamily="2" charset="0"/>
                </a:endParaRPr>
              </a:p>
            </p:txBody>
          </p:sp>
        </mc:Choice>
        <mc:Fallback>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sz="1400" i="1" dirty="0">
                    <a:solidFill>
                      <a:schemeClr val="bg2">
                        <a:lumMod val="10000"/>
                      </a:schemeClr>
                    </a:solidFill>
                    <a:latin typeface="SF Pro Display" pitchFamily="2" charset="0"/>
                    <a:ea typeface="SF Pro Display" pitchFamily="2" charset="0"/>
                    <a:cs typeface="SF Pro Display" pitchFamily="2" charset="0"/>
                  </a:rPr>
                  <a:t>Se </a:t>
                </a:r>
                <a:r>
                  <a:rPr lang="it-IT" sz="1400" b="1" i="0">
                    <a:solidFill>
                      <a:schemeClr val="bg2">
                        <a:lumMod val="10000"/>
                      </a:schemeClr>
                    </a:solidFill>
                    <a:latin typeface="Cambria Math" panose="02040503050406030204" pitchFamily="18" charset="0"/>
                    <a:ea typeface="SF Pro Display" pitchFamily="2" charset="0"/>
                    <a:cs typeface="SF Pro Display" pitchFamily="2" charset="0"/>
                  </a:rPr>
                  <a:t>𝑹=𝑫</a:t>
                </a:r>
                <a:r>
                  <a:rPr lang="it-IT" sz="1400" b="1" i="1" dirty="0">
                    <a:solidFill>
                      <a:schemeClr val="bg2">
                        <a:lumMod val="10000"/>
                      </a:schemeClr>
                    </a:solidFill>
                    <a:latin typeface="SF Pro Display" pitchFamily="2" charset="0"/>
                    <a:ea typeface="SF Pro Display" pitchFamily="2" charset="0"/>
                    <a:cs typeface="SF Pro Display" pitchFamily="2" charset="0"/>
                  </a:rPr>
                  <a:t>,</a:t>
                </a:r>
                <a:r>
                  <a:rPr lang="it-IT" sz="1400" i="1" dirty="0">
                    <a:solidFill>
                      <a:schemeClr val="bg2">
                        <a:lumMod val="10000"/>
                      </a:schemeClr>
                    </a:solidFill>
                    <a:latin typeface="SF Pro Display" pitchFamily="2" charset="0"/>
                    <a:ea typeface="SF Pro Display" pitchFamily="2" charset="0"/>
                    <a:cs typeface="SF Pro Display" pitchFamily="2" charset="0"/>
                  </a:rPr>
                  <a:t> allora </a:t>
                </a:r>
                <a:r>
                  <a:rPr lang="it-IT" sz="1400" b="1" i="1" dirty="0">
                    <a:solidFill>
                      <a:schemeClr val="bg2">
                        <a:lumMod val="10000"/>
                      </a:schemeClr>
                    </a:solidFill>
                    <a:latin typeface="SF Pro Display" pitchFamily="2" charset="0"/>
                    <a:ea typeface="SF Pro Display" pitchFamily="2" charset="0"/>
                    <a:cs typeface="SF Pro Display" pitchFamily="2" charset="0"/>
                  </a:rPr>
                  <a:t>il punto non è in ombra.</a:t>
                </a:r>
                <a:r>
                  <a:rPr lang="it-IT" sz="1400" i="1" dirty="0">
                    <a:solidFill>
                      <a:schemeClr val="bg2">
                        <a:lumMod val="10000"/>
                      </a:schemeClr>
                    </a:solidFill>
                    <a:latin typeface="SF Pro Display" pitchFamily="2" charset="0"/>
                    <a:ea typeface="SF Pro Display" pitchFamily="2" charset="0"/>
                    <a:cs typeface="SF Pro Display" pitchFamily="2" charset="0"/>
                  </a:rPr>
                  <a:t> </a:t>
                </a:r>
                <a:r>
                  <a:rPr lang="it-IT" sz="1400" i="0" dirty="0">
                    <a:solidFill>
                      <a:srgbClr val="000000"/>
                    </a:solidFill>
                    <a:latin typeface="Arial"/>
                    <a:ea typeface="SF Pro Display" pitchFamily="2" charset="0"/>
                    <a:cs typeface="Arial"/>
                  </a:rPr>
                  <a:t>N</a:t>
                </a:r>
                <a:r>
                  <a:rPr lang="it-IT" dirty="0"/>
                  <a:t>on vi è nessun ostacolo nel percorso tra la luce e quest’ultimo.</a:t>
                </a: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endParaRPr lang="it-IT" dirty="0">
                  <a:latin typeface="SF Pro Display" pitchFamily="2" charset="0"/>
                  <a:ea typeface="SF Pro Display" pitchFamily="2" charset="0"/>
                  <a:cs typeface="SF Pro Display" pitchFamily="2" charset="0"/>
                </a:endParaRP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sz="1400" i="1" dirty="0">
                    <a:solidFill>
                      <a:schemeClr val="bg2">
                        <a:lumMod val="10000"/>
                      </a:schemeClr>
                    </a:solidFill>
                    <a:latin typeface="SF Pro Display" pitchFamily="2" charset="0"/>
                    <a:ea typeface="SF Pro Display" pitchFamily="2" charset="0"/>
                    <a:cs typeface="SF Pro Display" pitchFamily="2" charset="0"/>
                  </a:rPr>
                  <a:t>Se </a:t>
                </a:r>
                <a:r>
                  <a:rPr lang="it-IT" sz="1400" b="1" i="0">
                    <a:solidFill>
                      <a:schemeClr val="bg2">
                        <a:lumMod val="10000"/>
                      </a:schemeClr>
                    </a:solidFill>
                    <a:latin typeface="Cambria Math" panose="02040503050406030204" pitchFamily="18" charset="0"/>
                    <a:ea typeface="SF Pro Display" pitchFamily="2" charset="0"/>
                    <a:cs typeface="SF Pro Display" pitchFamily="2" charset="0"/>
                  </a:rPr>
                  <a:t>𝑹&gt;𝑫</a:t>
                </a:r>
                <a:r>
                  <a:rPr lang="it-IT" sz="1400" b="1" i="1" dirty="0">
                    <a:solidFill>
                      <a:schemeClr val="bg2">
                        <a:lumMod val="10000"/>
                      </a:schemeClr>
                    </a:solidFill>
                    <a:latin typeface="SF Pro Display" pitchFamily="2" charset="0"/>
                    <a:ea typeface="SF Pro Display" pitchFamily="2" charset="0"/>
                    <a:cs typeface="SF Pro Display" pitchFamily="2" charset="0"/>
                  </a:rPr>
                  <a:t>,</a:t>
                </a:r>
                <a:r>
                  <a:rPr lang="it-IT" sz="1400" i="1" dirty="0">
                    <a:solidFill>
                      <a:schemeClr val="bg2">
                        <a:lumMod val="10000"/>
                      </a:schemeClr>
                    </a:solidFill>
                    <a:latin typeface="SF Pro Display" pitchFamily="2" charset="0"/>
                    <a:ea typeface="SF Pro Display" pitchFamily="2" charset="0"/>
                    <a:cs typeface="SF Pro Display" pitchFamily="2" charset="0"/>
                  </a:rPr>
                  <a:t> allora </a:t>
                </a:r>
                <a:r>
                  <a:rPr lang="it-IT" sz="1400" b="1" i="1" dirty="0">
                    <a:solidFill>
                      <a:schemeClr val="bg2">
                        <a:lumMod val="10000"/>
                      </a:schemeClr>
                    </a:solidFill>
                    <a:latin typeface="SF Pro Display" pitchFamily="2" charset="0"/>
                    <a:ea typeface="SF Pro Display" pitchFamily="2" charset="0"/>
                    <a:cs typeface="SF Pro Display" pitchFamily="2" charset="0"/>
                  </a:rPr>
                  <a:t>il punto è in ombra.</a:t>
                </a:r>
                <a:r>
                  <a:rPr lang="it-IT" sz="1400" i="1" dirty="0">
                    <a:solidFill>
                      <a:schemeClr val="bg2">
                        <a:lumMod val="10000"/>
                      </a:schemeClr>
                    </a:solidFill>
                    <a:latin typeface="SF Pro Display" pitchFamily="2" charset="0"/>
                    <a:ea typeface="SF Pro Display" pitchFamily="2" charset="0"/>
                    <a:cs typeface="SF Pro Display" pitchFamily="2" charset="0"/>
                  </a:rPr>
                  <a:t> </a:t>
                </a:r>
                <a:r>
                  <a:rPr lang="it-IT" dirty="0"/>
                  <a:t>C'è almeno un oggetto che ostacola l'arrivo della luce sul</a:t>
                </a:r>
                <a:r>
                  <a:rPr lang="it-IT" baseline="0" dirty="0"/>
                  <a:t> punto in esame</a:t>
                </a:r>
                <a:r>
                  <a:rPr lang="it-IT" dirty="0"/>
                  <a:t>. In particolare, vedremo nell'implementazione che il test significativo è quest'ulti</a:t>
                </a:r>
                <a:r>
                  <a:rPr lang="it-IT" baseline="0" dirty="0"/>
                  <a:t>mo e non il test di uguaglianza, siccome è meno probabile che restituisca risultati errati a causa della precisione del depth buffer.</a:t>
                </a:r>
                <a:endParaRPr lang="it-IT" dirty="0">
                  <a:latin typeface="SF Pro Display" pitchFamily="2" charset="0"/>
                  <a:ea typeface="SF Pro Display" pitchFamily="2" charset="0"/>
                  <a:cs typeface="SF Pro Display" pitchFamily="2" charset="0"/>
                </a:endParaRP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endParaRPr lang="it-IT" dirty="0">
                  <a:latin typeface="SF Pro Display" pitchFamily="2" charset="0"/>
                  <a:ea typeface="SF Pro Display" pitchFamily="2" charset="0"/>
                  <a:cs typeface="SF Pro Display" pitchFamily="2" charset="0"/>
                </a:endParaRPr>
              </a:p>
              <a:p>
                <a:pPr marL="0" marR="0" lvl="0" indent="0" algn="l" defTabSz="914400" rtl="0" eaLnBrk="1" fontAlgn="auto" latinLnBrk="0" hangingPunct="1">
                  <a:lnSpc>
                    <a:spcPct val="100000"/>
                  </a:lnSpc>
                  <a:spcBef>
                    <a:spcPts val="0"/>
                  </a:spcBef>
                  <a:spcAft>
                    <a:spcPts val="0"/>
                  </a:spcAft>
                  <a:buClr>
                    <a:srgbClr val="000000"/>
                  </a:buClr>
                  <a:buSzTx/>
                  <a:buFont typeface="+mj-lt"/>
                  <a:buNone/>
                  <a:tabLst/>
                  <a:defRPr/>
                </a:pPr>
                <a:r>
                  <a:rPr lang="it-IT" dirty="0">
                    <a:latin typeface="SF Pro Display" pitchFamily="2" charset="0"/>
                    <a:ea typeface="SF Pro Display" pitchFamily="2" charset="0"/>
                    <a:cs typeface="SF Pro Display" pitchFamily="2" charset="0"/>
                  </a:rPr>
                  <a:t>Per tutti i punti per cui vale </a:t>
                </a:r>
                <a:r>
                  <a:rPr lang="it-IT" i="0" dirty="0">
                    <a:latin typeface="Cambria Math" panose="02040503050406030204" pitchFamily="18" charset="0"/>
                  </a:rPr>
                  <a:t>𝑅</a:t>
                </a:r>
                <a:r>
                  <a:rPr lang="it-IT" b="0" i="0" dirty="0">
                    <a:latin typeface="Cambria Math" panose="02040503050406030204" pitchFamily="18" charset="0"/>
                    <a:ea typeface="Cambria Math" panose="02040503050406030204" pitchFamily="18" charset="0"/>
                  </a:rPr>
                  <a:t>≤</a:t>
                </a:r>
                <a:r>
                  <a:rPr lang="it-IT" i="0" dirty="0">
                    <a:latin typeface="Cambria Math" panose="02040503050406030204" pitchFamily="18" charset="0"/>
                  </a:rPr>
                  <a:t> 𝐷</a:t>
                </a:r>
                <a:r>
                  <a:rPr lang="it-IT" dirty="0">
                    <a:latin typeface="SF Pro Display" pitchFamily="2" charset="0"/>
                    <a:ea typeface="SF Pro Display" pitchFamily="2" charset="0"/>
                    <a:cs typeface="SF Pro Display" pitchFamily="2" charset="0"/>
                  </a:rPr>
                  <a:t>, le superfici visibili alla luce saranno sicuramente non in ombra. In particolare, vale per </a:t>
                </a:r>
                <a:r>
                  <a:rPr lang="it-IT" i="0" dirty="0">
                    <a:latin typeface="Cambria Math" panose="02040503050406030204" pitchFamily="18" charset="0"/>
                  </a:rPr>
                  <a:t>𝑅=𝐷</a:t>
                </a:r>
                <a:r>
                  <a:rPr lang="it-IT" dirty="0">
                    <a:latin typeface="SF Pro Display" pitchFamily="2" charset="0"/>
                    <a:ea typeface="SF Pro Display" pitchFamily="2" charset="0"/>
                    <a:cs typeface="SF Pro Display" pitchFamily="2" charset="0"/>
                  </a:rPr>
                  <a:t> per la giustificazione data prima e vale per </a:t>
                </a:r>
                <a:r>
                  <a:rPr lang="it-IT" i="0" dirty="0">
                    <a:latin typeface="Cambria Math" panose="02040503050406030204" pitchFamily="18" charset="0"/>
                  </a:rPr>
                  <a:t>𝑅 </a:t>
                </a:r>
                <a:r>
                  <a:rPr lang="it-IT" i="0" dirty="0">
                    <a:latin typeface="Cambria Math" panose="02040503050406030204" pitchFamily="18" charset="0"/>
                    <a:ea typeface="Cambria Math" panose="02040503050406030204" pitchFamily="18" charset="0"/>
                  </a:rPr>
                  <a:t>&lt;</a:t>
                </a:r>
                <a:r>
                  <a:rPr lang="it-IT" i="0" dirty="0">
                    <a:latin typeface="Cambria Math" panose="02040503050406030204" pitchFamily="18" charset="0"/>
                  </a:rPr>
                  <a:t> 𝐷</a:t>
                </a:r>
                <a:r>
                  <a:rPr lang="it-IT" dirty="0">
                    <a:latin typeface="SF Pro Display" pitchFamily="2" charset="0"/>
                    <a:ea typeface="SF Pro Display" pitchFamily="2" charset="0"/>
                    <a:cs typeface="SF Pro Display" pitchFamily="2" charset="0"/>
                  </a:rPr>
                  <a:t> perché sono superfici interne nascoste alla luce per definizione (cioè, questo valore di confronto non è significativo).</a:t>
                </a:r>
                <a:endParaRPr lang="it-IT" sz="1400" i="0" dirty="0">
                  <a:solidFill>
                    <a:schemeClr val="bg2">
                      <a:lumMod val="10000"/>
                    </a:schemeClr>
                  </a:solidFill>
                  <a:latin typeface="SF Pro Display" pitchFamily="2" charset="0"/>
                  <a:ea typeface="SF Pro Display" pitchFamily="2" charset="0"/>
                  <a:cs typeface="SF Pro Display" pitchFamily="2" charset="0"/>
                </a:endParaRPr>
              </a:p>
            </p:txBody>
          </p:sp>
        </mc:Fallback>
      </mc:AlternateContent>
    </p:spTree>
    <p:extLst>
      <p:ext uri="{BB962C8B-B14F-4D97-AF65-F5344CB8AC3E}">
        <p14:creationId xmlns:p14="http://schemas.microsoft.com/office/powerpoint/2010/main" val="39899806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SF Pro Display" pitchFamily="2" charset="0"/>
                <a:ea typeface="SF Pro Display" pitchFamily="2" charset="0"/>
                <a:cs typeface="SF Pro Display" pitchFamily="2" charset="0"/>
              </a:rPr>
              <a:t>Il programma che ho realizzato per implementare questo algoritmo utilizza le librerie GLFW3 e GLUT per l'esecuzione di comandi OpenGL solo tramite CPU. Quindi:</a:t>
            </a:r>
          </a:p>
          <a:p>
            <a:pPr marL="285750" lvl="0" indent="-285750" algn="l" rtl="0">
              <a:spcBef>
                <a:spcPts val="0"/>
              </a:spcBef>
              <a:spcAft>
                <a:spcPts val="0"/>
              </a:spcAft>
              <a:buFont typeface="Arial" panose="020B0604020202020204" pitchFamily="34" charset="0"/>
              <a:buChar char="•"/>
            </a:pPr>
            <a:r>
              <a:rPr lang="it-IT" dirty="0">
                <a:latin typeface="SF Pro Display" pitchFamily="2" charset="0"/>
                <a:ea typeface="SF Pro Display" pitchFamily="2" charset="0"/>
                <a:cs typeface="SF Pro Display" pitchFamily="2" charset="0"/>
              </a:rPr>
              <a:t>Il file </a:t>
            </a:r>
            <a:r>
              <a:rPr lang="it-IT" dirty="0" err="1">
                <a:latin typeface="SF Pro Display" pitchFamily="2" charset="0"/>
                <a:ea typeface="SF Pro Display" pitchFamily="2" charset="0"/>
                <a:cs typeface="SF Pro Display" pitchFamily="2" charset="0"/>
              </a:rPr>
              <a:t>SCENE.cpp</a:t>
            </a:r>
            <a:r>
              <a:rPr lang="it-IT" dirty="0">
                <a:latin typeface="SF Pro Display" pitchFamily="2" charset="0"/>
                <a:ea typeface="SF Pro Display" pitchFamily="2" charset="0"/>
                <a:cs typeface="SF Pro Display" pitchFamily="2" charset="0"/>
              </a:rPr>
              <a:t> contiene i comandi GLUT per il </a:t>
            </a:r>
            <a:r>
              <a:rPr lang="it-IT" dirty="0" err="1">
                <a:latin typeface="SF Pro Display" pitchFamily="2" charset="0"/>
                <a:ea typeface="SF Pro Display" pitchFamily="2" charset="0"/>
                <a:cs typeface="SF Pro Display" pitchFamily="2" charset="0"/>
              </a:rPr>
              <a:t>modeling</a:t>
            </a:r>
            <a:r>
              <a:rPr lang="it-IT" dirty="0">
                <a:latin typeface="SF Pro Display" pitchFamily="2" charset="0"/>
                <a:ea typeface="SF Pro Display" pitchFamily="2" charset="0"/>
                <a:cs typeface="SF Pro Display" pitchFamily="2" charset="0"/>
              </a:rPr>
              <a:t> degli oggetti nelle scene.</a:t>
            </a:r>
          </a:p>
          <a:p>
            <a:pPr marL="285750" lvl="0" indent="-285750" algn="l" rtl="0">
              <a:spcBef>
                <a:spcPts val="0"/>
              </a:spcBef>
              <a:spcAft>
                <a:spcPts val="0"/>
              </a:spcAft>
              <a:buFont typeface="Arial" panose="020B0604020202020204" pitchFamily="34" charset="0"/>
              <a:buChar char="•"/>
            </a:pPr>
            <a:r>
              <a:rPr lang="it-IT" dirty="0">
                <a:latin typeface="SF Pro Display" pitchFamily="2" charset="0"/>
                <a:ea typeface="SF Pro Display" pitchFamily="2" charset="0"/>
                <a:cs typeface="SF Pro Display" pitchFamily="2" charset="0"/>
              </a:rPr>
              <a:t>Il file </a:t>
            </a:r>
            <a:r>
              <a:rPr lang="it-IT" dirty="0" err="1">
                <a:latin typeface="SF Pro Display" pitchFamily="2" charset="0"/>
                <a:ea typeface="SF Pro Display" pitchFamily="2" charset="0"/>
                <a:cs typeface="SF Pro Display" pitchFamily="2" charset="0"/>
              </a:rPr>
              <a:t>color.cpp</a:t>
            </a:r>
            <a:r>
              <a:rPr lang="it-IT" dirty="0">
                <a:latin typeface="SF Pro Display" pitchFamily="2" charset="0"/>
                <a:ea typeface="SF Pro Display" pitchFamily="2" charset="0"/>
                <a:cs typeface="SF Pro Display" pitchFamily="2" charset="0"/>
              </a:rPr>
              <a:t> contiene degli array monodimensionali di 3 elementi </a:t>
            </a:r>
            <a:r>
              <a:rPr lang="it-IT" dirty="0" err="1">
                <a:latin typeface="SF Pro Display" pitchFamily="2" charset="0"/>
                <a:ea typeface="SF Pro Display" pitchFamily="2" charset="0"/>
                <a:cs typeface="SF Pro Display" pitchFamily="2" charset="0"/>
              </a:rPr>
              <a:t>Glfloat</a:t>
            </a:r>
            <a:r>
              <a:rPr lang="it-IT" dirty="0">
                <a:latin typeface="SF Pro Display" pitchFamily="2" charset="0"/>
                <a:ea typeface="SF Pro Display" pitchFamily="2" charset="0"/>
                <a:cs typeface="SF Pro Display" pitchFamily="2" charset="0"/>
              </a:rPr>
              <a:t> rappresentanti i colori RGB (es. BLACK, WHITE, …).</a:t>
            </a:r>
          </a:p>
          <a:p>
            <a:pPr marL="285750" lvl="0" indent="-285750" algn="l" rtl="0">
              <a:spcBef>
                <a:spcPts val="0"/>
              </a:spcBef>
              <a:spcAft>
                <a:spcPts val="0"/>
              </a:spcAft>
              <a:buFont typeface="Arial" panose="020B0604020202020204" pitchFamily="34" charset="0"/>
              <a:buChar char="•"/>
            </a:pPr>
            <a:r>
              <a:rPr lang="it-IT" dirty="0">
                <a:latin typeface="SF Pro Display" pitchFamily="2" charset="0"/>
                <a:ea typeface="SF Pro Display" pitchFamily="2" charset="0"/>
                <a:cs typeface="SF Pro Display" pitchFamily="2" charset="0"/>
              </a:rPr>
              <a:t>Il file </a:t>
            </a:r>
            <a:r>
              <a:rPr lang="it-IT" dirty="0" err="1">
                <a:latin typeface="SF Pro Display" pitchFamily="2" charset="0"/>
                <a:ea typeface="SF Pro Display" pitchFamily="2" charset="0"/>
                <a:cs typeface="SF Pro Display" pitchFamily="2" charset="0"/>
              </a:rPr>
              <a:t>TIMER.h</a:t>
            </a:r>
            <a:r>
              <a:rPr lang="it-IT" dirty="0">
                <a:latin typeface="SF Pro Display" pitchFamily="2" charset="0"/>
                <a:ea typeface="SF Pro Display" pitchFamily="2" charset="0"/>
                <a:cs typeface="SF Pro Display" pitchFamily="2" charset="0"/>
              </a:rPr>
              <a:t> contiene la definizione della classe Timer, utilizzata per implementare le funzioni di misurazione del tempo di esecuzione del programma.</a:t>
            </a:r>
          </a:p>
          <a:p>
            <a:pPr marL="285750" lvl="0" indent="-285750" algn="l" rtl="0">
              <a:spcBef>
                <a:spcPts val="0"/>
              </a:spcBef>
              <a:spcAft>
                <a:spcPts val="0"/>
              </a:spcAft>
              <a:buFont typeface="Arial" panose="020B0604020202020204" pitchFamily="34" charset="0"/>
              <a:buChar char="•"/>
            </a:pPr>
            <a:r>
              <a:rPr lang="it-IT" dirty="0">
                <a:latin typeface="SF Pro Display" pitchFamily="2" charset="0"/>
                <a:ea typeface="SF Pro Display" pitchFamily="2" charset="0"/>
                <a:cs typeface="SF Pro Display" pitchFamily="2" charset="0"/>
              </a:rPr>
              <a:t>La cartella </a:t>
            </a:r>
            <a:r>
              <a:rPr lang="it-IT" dirty="0" err="1">
                <a:latin typeface="SF Pro Display" pitchFamily="2" charset="0"/>
                <a:ea typeface="SF Pro Display" pitchFamily="2" charset="0"/>
                <a:cs typeface="SF Pro Display" pitchFamily="2" charset="0"/>
              </a:rPr>
              <a:t>Maths</a:t>
            </a:r>
            <a:r>
              <a:rPr lang="it-IT" dirty="0">
                <a:latin typeface="SF Pro Display" pitchFamily="2" charset="0"/>
                <a:ea typeface="SF Pro Display" pitchFamily="2" charset="0"/>
                <a:cs typeface="SF Pro Display" pitchFamily="2" charset="0"/>
              </a:rPr>
              <a:t> contiene la definizioni delle classi VECTOR3D, VECTOR4D e MATRIX4X4 utili per l'implementazione di trasformazioni lineari tramite moltiplicazione di vettori e matrici.</a:t>
            </a:r>
          </a:p>
          <a:p>
            <a:pPr marL="285750" lvl="0" indent="-285750" algn="l" rtl="0">
              <a:spcBef>
                <a:spcPts val="0"/>
              </a:spcBef>
              <a:spcAft>
                <a:spcPts val="0"/>
              </a:spcAft>
              <a:buFont typeface="Arial" panose="020B0604020202020204" pitchFamily="34" charset="0"/>
              <a:buChar char="•"/>
            </a:pPr>
            <a:endParaRPr lang="it-IT" dirty="0">
              <a:latin typeface="SF Pro Display" pitchFamily="2" charset="0"/>
              <a:ea typeface="SF Pro Display" pitchFamily="2" charset="0"/>
              <a:cs typeface="SF Pro Display" pitchFamily="2" charset="0"/>
            </a:endParaRPr>
          </a:p>
          <a:p>
            <a:pPr marL="0" lvl="0" indent="0" algn="l" rtl="0">
              <a:spcBef>
                <a:spcPts val="0"/>
              </a:spcBef>
              <a:spcAft>
                <a:spcPts val="0"/>
              </a:spcAft>
              <a:buFont typeface="Arial" panose="020B0604020202020204" pitchFamily="34" charset="0"/>
              <a:buNone/>
            </a:pPr>
            <a:r>
              <a:rPr lang="it-IT" dirty="0">
                <a:latin typeface="SF Pro Display" pitchFamily="2" charset="0"/>
                <a:ea typeface="SF Pro Display" pitchFamily="2" charset="0"/>
                <a:cs typeface="SF Pro Display" pitchFamily="2" charset="0"/>
              </a:rPr>
              <a:t>Infine, le posizioni del punto di vista dell'osservatore e della fonte luminosa per le 3 scene che ora andremo ad esaminare per la realizzazione di questo progetto sono le seguenti.</a:t>
            </a:r>
          </a:p>
        </p:txBody>
      </p:sp>
    </p:spTree>
    <p:extLst>
      <p:ext uri="{BB962C8B-B14F-4D97-AF65-F5344CB8AC3E}">
        <p14:creationId xmlns:p14="http://schemas.microsoft.com/office/powerpoint/2010/main" val="131366664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SF Pro Display" pitchFamily="2" charset="0"/>
                <a:ea typeface="SF Pro Display" pitchFamily="2" charset="0"/>
                <a:cs typeface="SF Pro Display" pitchFamily="2" charset="0"/>
              </a:rPr>
              <a:t>Note.</a:t>
            </a:r>
          </a:p>
        </p:txBody>
      </p:sp>
    </p:spTree>
    <p:extLst>
      <p:ext uri="{BB962C8B-B14F-4D97-AF65-F5344CB8AC3E}">
        <p14:creationId xmlns:p14="http://schemas.microsoft.com/office/powerpoint/2010/main" val="40521632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Note.</a:t>
            </a:r>
          </a:p>
        </p:txBody>
      </p:sp>
    </p:spTree>
    <p:extLst>
      <p:ext uri="{BB962C8B-B14F-4D97-AF65-F5344CB8AC3E}">
        <p14:creationId xmlns:p14="http://schemas.microsoft.com/office/powerpoint/2010/main" val="17581724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Note.</a:t>
            </a:r>
          </a:p>
        </p:txBody>
      </p:sp>
    </p:spTree>
    <p:extLst>
      <p:ext uri="{BB962C8B-B14F-4D97-AF65-F5344CB8AC3E}">
        <p14:creationId xmlns:p14="http://schemas.microsoft.com/office/powerpoint/2010/main" val="30551170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13361460-A2DC-8C2F-C21E-D48BFDEF097A}"/>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AE7B496A-69C1-D308-5637-2C32E1E22C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B3E3D78B-D49F-8D7C-4648-0D736FD5FD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kumimoji="0" lang="it-IT" sz="1400" b="0" i="0" u="none" strike="noStrike" kern="0" cap="none" spc="0" normalizeH="0" baseline="0" noProof="0" dirty="0">
                <a:ln>
                  <a:noFill/>
                </a:ln>
                <a:solidFill>
                  <a:srgbClr val="000000"/>
                </a:solidFill>
                <a:effectLst/>
                <a:uLnTx/>
                <a:uFillTx/>
                <a:latin typeface="SF Pro Display" pitchFamily="2" charset="0"/>
                <a:ea typeface="SF Pro Display" pitchFamily="2" charset="0"/>
                <a:cs typeface="SF Pro Display" pitchFamily="2" charset="0"/>
                <a:sym typeface="Arial"/>
              </a:rPr>
              <a:t>Note.</a:t>
            </a:r>
          </a:p>
        </p:txBody>
      </p:sp>
    </p:spTree>
    <p:extLst>
      <p:ext uri="{BB962C8B-B14F-4D97-AF65-F5344CB8AC3E}">
        <p14:creationId xmlns:p14="http://schemas.microsoft.com/office/powerpoint/2010/main" val="32889994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Dividiamo la discussione in queste 8 sezioni:</a:t>
            </a:r>
          </a:p>
          <a:p>
            <a:pPr marL="285750" indent="-285750">
              <a:buFont typeface="Arial" panose="020B0604020202020204" pitchFamily="34" charset="0"/>
              <a:buChar char="•"/>
            </a:pPr>
            <a:r>
              <a:rPr lang="it-IT" sz="1400" dirty="0">
                <a:latin typeface="SF Pro Display" pitchFamily="2" charset="0"/>
                <a:ea typeface="SF Pro Display" pitchFamily="2" charset="0"/>
                <a:cs typeface="SF Pro Display" pitchFamily="2" charset="0"/>
              </a:rPr>
              <a:t>Note.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13361460-A2DC-8C2F-C21E-D48BFDEF097A}"/>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AE7B496A-69C1-D308-5637-2C32E1E22C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B3E3D78B-D49F-8D7C-4648-0D736FD5FD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kumimoji="0" lang="it-IT" sz="1400" b="0" i="0" u="none" strike="noStrike" kern="0" cap="none" spc="0" normalizeH="0" baseline="0" noProof="0" dirty="0">
                <a:ln>
                  <a:noFill/>
                </a:ln>
                <a:solidFill>
                  <a:srgbClr val="000000"/>
                </a:solidFill>
                <a:effectLst/>
                <a:uLnTx/>
                <a:uFillTx/>
                <a:latin typeface="SF Pro Display" pitchFamily="2" charset="0"/>
                <a:ea typeface="SF Pro Display" pitchFamily="2" charset="0"/>
                <a:cs typeface="SF Pro Display" pitchFamily="2" charset="0"/>
                <a:sym typeface="Arial"/>
              </a:rPr>
              <a:t>Note.</a:t>
            </a:r>
          </a:p>
        </p:txBody>
      </p:sp>
    </p:spTree>
    <p:extLst>
      <p:ext uri="{BB962C8B-B14F-4D97-AF65-F5344CB8AC3E}">
        <p14:creationId xmlns:p14="http://schemas.microsoft.com/office/powerpoint/2010/main" val="39927833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A8ECDCA5-9D76-79B1-F981-5CFB43D103C6}"/>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70CC498F-A742-9399-F44C-352100629E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mc:AlternateContent xmlns:mc="http://schemas.openxmlformats.org/markup-compatibility/2006" xmlns:a14="http://schemas.microsoft.com/office/drawing/2010/main">
        <mc:Choice Requires="a14">
          <p:sp>
            <p:nvSpPr>
              <p:cNvPr id="453" name="Google Shape;453;g14072739ea5_12_0:notes">
                <a:extLst>
                  <a:ext uri="{FF2B5EF4-FFF2-40B4-BE49-F238E27FC236}">
                    <a16:creationId xmlns:a16="http://schemas.microsoft.com/office/drawing/2014/main" id="{AE12821B-7658-DB7C-C496-7C1122508A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it-IT" sz="1400" dirty="0">
                    <a:latin typeface="SF Pro Display" pitchFamily="2" charset="0"/>
                    <a:ea typeface="SF Pro Display" pitchFamily="2" charset="0"/>
                    <a:cs typeface="SF Pro Display" pitchFamily="2" charset="0"/>
                  </a:rPr>
                  <a:t>Note.</a:t>
                </a:r>
              </a:p>
            </p:txBody>
          </p:sp>
        </mc:Choice>
        <mc:Fallback xmlns="">
          <p:sp>
            <p:nvSpPr>
              <p:cNvPr id="453" name="Google Shape;453;g14072739ea5_12_0:notes">
                <a:extLst>
                  <a:ext uri="{FF2B5EF4-FFF2-40B4-BE49-F238E27FC236}">
                    <a16:creationId xmlns:a16="http://schemas.microsoft.com/office/drawing/2014/main" id="{AE12821B-7658-DB7C-C496-7C1122508A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it-IT" sz="1400" dirty="0">
                    <a:latin typeface="SF Pro Display" pitchFamily="2" charset="0"/>
                    <a:ea typeface="SF Pro Display" pitchFamily="2" charset="0"/>
                    <a:cs typeface="SF Pro Display" pitchFamily="2" charset="0"/>
                  </a:rPr>
                  <a:t>Per capire come sviluppare uno stimatore di posizione, rivediamo brevemente la dinamica del problema.</a:t>
                </a:r>
              </a:p>
              <a:p>
                <a:pPr marL="0" indent="0">
                  <a:buNone/>
                </a:pPr>
                <a:endParaRPr lang="it-IT" sz="1400" dirty="0">
                  <a:latin typeface="SF Pro Display" pitchFamily="2" charset="0"/>
                  <a:ea typeface="SF Pro Display" pitchFamily="2" charset="0"/>
                  <a:cs typeface="SF Pro Display" pitchFamily="2" charset="0"/>
                </a:endParaRPr>
              </a:p>
              <a:p>
                <a:pPr marL="0" indent="0">
                  <a:buNone/>
                </a:pPr>
                <a:r>
                  <a:rPr lang="it-IT" sz="1400" dirty="0">
                    <a:latin typeface="SF Pro Display" pitchFamily="2" charset="0"/>
                    <a:ea typeface="SF Pro Display" pitchFamily="2" charset="0"/>
                    <a:cs typeface="SF Pro Display" pitchFamily="2" charset="0"/>
                  </a:rPr>
                  <a:t>Prendiamo come riferimento uno scenario bidimensionale con </a:t>
                </a:r>
                <a:r>
                  <a:rPr lang="it-IT" sz="1400" i="0" dirty="0">
                    <a:latin typeface="Cambria Math" panose="02040503050406030204" pitchFamily="18" charset="0"/>
                    <a:ea typeface="SF Pro Display" pitchFamily="2" charset="0"/>
                    <a:cs typeface="SF Pro Display" pitchFamily="2" charset="0"/>
                  </a:rPr>
                  <a:t>𝑁</a:t>
                </a:r>
                <a:r>
                  <a:rPr lang="it-IT" sz="1400" dirty="0">
                    <a:latin typeface="SF Pro Display" pitchFamily="2" charset="0"/>
                    <a:ea typeface="SF Pro Display" pitchFamily="2" charset="0"/>
                    <a:cs typeface="SF Pro Display" pitchFamily="2" charset="0"/>
                  </a:rPr>
                  <a:t> dispositivi wireless (detti anchors) la cui posizione è descritta dalle coordinate </a:t>
                </a:r>
                <a:r>
                  <a:rPr lang="it-IT" sz="1400" b="0" i="0">
                    <a:latin typeface="Cambria Math" panose="02040503050406030204" pitchFamily="18" charset="0"/>
                    <a:ea typeface="SF Pro Display" pitchFamily="2" charset="0"/>
                    <a:cs typeface="SF Pro Display" pitchFamily="2" charset="0"/>
                  </a:rPr>
                  <a:t>𝑎_𝑖</a:t>
                </a:r>
                <a:r>
                  <a:rPr lang="it-IT" sz="1400" dirty="0">
                    <a:latin typeface="SF Pro Display" pitchFamily="2" charset="0"/>
                    <a:ea typeface="SF Pro Display" pitchFamily="2" charset="0"/>
                    <a:cs typeface="SF Pro Display" pitchFamily="2" charset="0"/>
                  </a:rPr>
                  <a:t>, ed un target la cui posizione da stimare è </a:t>
                </a:r>
                <a:r>
                  <a:rPr lang="it-IT" sz="1400" b="0" i="0">
                    <a:latin typeface="Cambria Math" panose="02040503050406030204" pitchFamily="18" charset="0"/>
                    <a:ea typeface="SF Pro Display" pitchFamily="2" charset="0"/>
                    <a:cs typeface="SF Pro Display" pitchFamily="2" charset="0"/>
                  </a:rPr>
                  <a:t>𝑡</a:t>
                </a:r>
                <a:r>
                  <a:rPr lang="it-IT" sz="1400" dirty="0">
                    <a:latin typeface="SF Pro Display" pitchFamily="2" charset="0"/>
                    <a:ea typeface="SF Pro Display" pitchFamily="2" charset="0"/>
                    <a:cs typeface="SF Pro Display" pitchFamily="2" charset="0"/>
                  </a:rPr>
                  <a:t>.</a:t>
                </a:r>
              </a:p>
              <a:p>
                <a:pPr marL="0" indent="0">
                  <a:buNone/>
                </a:pPr>
                <a:endParaRPr lang="it-IT" sz="1400" dirty="0">
                  <a:latin typeface="SF Pro Display" pitchFamily="2" charset="0"/>
                  <a:ea typeface="SF Pro Display" pitchFamily="2" charset="0"/>
                  <a:cs typeface="SF Pro Display" pitchFamily="2" charset="0"/>
                </a:endParaRPr>
              </a:p>
              <a:p>
                <a:pPr marL="0" indent="0">
                  <a:buNone/>
                </a:pPr>
                <a:r>
                  <a:rPr lang="it-IT" sz="1400" dirty="0">
                    <a:latin typeface="SF Pro Display" pitchFamily="2" charset="0"/>
                    <a:ea typeface="SF Pro Display" pitchFamily="2" charset="0"/>
                    <a:cs typeface="SF Pro Display" pitchFamily="2" charset="0"/>
                  </a:rPr>
                  <a:t>La distanza </a:t>
                </a:r>
                <a:r>
                  <a:rPr lang="it-IT" sz="1400" b="0" i="0">
                    <a:latin typeface="Cambria Math" panose="02040503050406030204" pitchFamily="18" charset="0"/>
                    <a:ea typeface="SF Pro Display" pitchFamily="2" charset="0"/>
                    <a:cs typeface="SF Pro Display" pitchFamily="2" charset="0"/>
                  </a:rPr>
                  <a:t>𝑑_𝑖</a:t>
                </a:r>
                <a:r>
                  <a:rPr lang="it-IT" sz="1400" dirty="0">
                    <a:latin typeface="SF Pro Display" pitchFamily="2" charset="0"/>
                    <a:ea typeface="SF Pro Display" pitchFamily="2" charset="0"/>
                    <a:cs typeface="SF Pro Display" pitchFamily="2" charset="0"/>
                  </a:rPr>
                  <a:t> tra il target e l’</a:t>
                </a:r>
                <a:r>
                  <a:rPr lang="it-IT" sz="1400" i="0" dirty="0">
                    <a:latin typeface="Cambria Math" panose="02040503050406030204" pitchFamily="18" charset="0"/>
                    <a:ea typeface="SF Pro Display" pitchFamily="2" charset="0"/>
                    <a:cs typeface="SF Pro Display" pitchFamily="2" charset="0"/>
                  </a:rPr>
                  <a:t>𝑖</a:t>
                </a:r>
                <a:r>
                  <a:rPr lang="it-IT" sz="1400" dirty="0">
                    <a:latin typeface="SF Pro Display" pitchFamily="2" charset="0"/>
                    <a:ea typeface="SF Pro Display" pitchFamily="2" charset="0"/>
                    <a:cs typeface="SF Pro Display" pitchFamily="2" charset="0"/>
                  </a:rPr>
                  <a:t>-esima anchor può essere espressa tramite la formula della norma euclidea. Dato che la posizione del target </a:t>
                </a:r>
                <a:r>
                  <a:rPr lang="it-IT" sz="1400" i="0" dirty="0">
                    <a:latin typeface="Cambria Math" panose="02040503050406030204" pitchFamily="18" charset="0"/>
                    <a:ea typeface="SF Pro Display" pitchFamily="2" charset="0"/>
                    <a:cs typeface="SF Pro Display" pitchFamily="2" charset="0"/>
                  </a:rPr>
                  <a:t>𝑡</a:t>
                </a:r>
                <a:r>
                  <a:rPr lang="it-IT" sz="1400" dirty="0">
                    <a:latin typeface="SF Pro Display" pitchFamily="2" charset="0"/>
                    <a:ea typeface="SF Pro Display" pitchFamily="2" charset="0"/>
                    <a:cs typeface="SF Pro Display" pitchFamily="2" charset="0"/>
                  </a:rPr>
                  <a:t> non è nota a priori, il valore </a:t>
                </a:r>
                <a:r>
                  <a:rPr lang="it-IT" sz="1400" i="0">
                    <a:latin typeface="Cambria Math" panose="02040503050406030204" pitchFamily="18" charset="0"/>
                    <a:ea typeface="SF Pro Display" pitchFamily="2" charset="0"/>
                    <a:cs typeface="SF Pro Display" pitchFamily="2" charset="0"/>
                  </a:rPr>
                  <a:t>𝑑_𝑖</a:t>
                </a:r>
                <a:r>
                  <a:rPr lang="it-IT" sz="1400" dirty="0">
                    <a:latin typeface="SF Pro Display" pitchFamily="2" charset="0"/>
                    <a:ea typeface="SF Pro Display" pitchFamily="2" charset="0"/>
                    <a:cs typeface="SF Pro Display" pitchFamily="2" charset="0"/>
                  </a:rPr>
                  <a:t> non può essere calcolato direttamente.</a:t>
                </a:r>
              </a:p>
            </p:txBody>
          </p:sp>
        </mc:Fallback>
      </mc:AlternateContent>
    </p:spTree>
    <p:extLst>
      <p:ext uri="{BB962C8B-B14F-4D97-AF65-F5344CB8AC3E}">
        <p14:creationId xmlns:p14="http://schemas.microsoft.com/office/powerpoint/2010/main" val="32753696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38C8719B-91A6-7AC1-E44C-C578E54C7E15}"/>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70A7543F-27A8-DC79-CB15-6224D83979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38CC05B3-8119-04C6-B334-3AB53514B1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it-IT" sz="1400" dirty="0">
                <a:latin typeface="SF Pro Display" pitchFamily="2" charset="0"/>
                <a:ea typeface="SF Pro Display" pitchFamily="2" charset="0"/>
                <a:cs typeface="SF Pro Display" pitchFamily="2" charset="0"/>
              </a:rPr>
              <a:t>Note.</a:t>
            </a:r>
            <a:endParaRPr dirty="0"/>
          </a:p>
        </p:txBody>
      </p:sp>
    </p:spTree>
    <p:extLst>
      <p:ext uri="{BB962C8B-B14F-4D97-AF65-F5344CB8AC3E}">
        <p14:creationId xmlns:p14="http://schemas.microsoft.com/office/powerpoint/2010/main" val="1212170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25ACC6DE-B165-7999-FC42-4A056061AFF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3D5960C9-6AB4-ECAE-0B9D-30B39B2178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0BC8EA80-1F0F-AD1E-A92C-5E86F1A4B5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kumimoji="0" lang="it-IT" sz="1400" b="0" i="0" u="none" strike="noStrike" kern="0" cap="none" spc="0" normalizeH="0" baseline="0" noProof="0" dirty="0">
                <a:ln>
                  <a:noFill/>
                </a:ln>
                <a:solidFill>
                  <a:srgbClr val="000000"/>
                </a:solidFill>
                <a:effectLst/>
                <a:uLnTx/>
                <a:uFillTx/>
                <a:latin typeface="SF Pro Display" pitchFamily="2" charset="0"/>
                <a:ea typeface="SF Pro Display" pitchFamily="2" charset="0"/>
                <a:cs typeface="SF Pro Display" pitchFamily="2" charset="0"/>
                <a:sym typeface="Arial"/>
              </a:rPr>
              <a:t>Note.</a:t>
            </a:r>
          </a:p>
        </p:txBody>
      </p:sp>
    </p:spTree>
    <p:extLst>
      <p:ext uri="{BB962C8B-B14F-4D97-AF65-F5344CB8AC3E}">
        <p14:creationId xmlns:p14="http://schemas.microsoft.com/office/powerpoint/2010/main" val="166666656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F6ABC24E-6AC9-23C7-7965-0F97B6606676}"/>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CEA5BF8A-7546-92F3-7E6E-519CCBCB71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A29C825A-B2C9-4F86-2FFE-B6CB0ACA8D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Note.</a:t>
            </a:r>
          </a:p>
        </p:txBody>
      </p:sp>
    </p:spTree>
    <p:extLst>
      <p:ext uri="{BB962C8B-B14F-4D97-AF65-F5344CB8AC3E}">
        <p14:creationId xmlns:p14="http://schemas.microsoft.com/office/powerpoint/2010/main" val="306201133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F6ABC24E-6AC9-23C7-7965-0F97B6606676}"/>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CEA5BF8A-7546-92F3-7E6E-519CCBCB71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A29C825A-B2C9-4F86-2FFE-B6CB0ACA8D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Note.</a:t>
            </a:r>
          </a:p>
        </p:txBody>
      </p:sp>
    </p:spTree>
    <p:extLst>
      <p:ext uri="{BB962C8B-B14F-4D97-AF65-F5344CB8AC3E}">
        <p14:creationId xmlns:p14="http://schemas.microsoft.com/office/powerpoint/2010/main" val="24405697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kumimoji="0" lang="it-IT" sz="1400" b="0" i="0" u="none" strike="noStrike" kern="0" cap="none" spc="0" normalizeH="0" baseline="0" noProof="0" dirty="0">
                <a:ln>
                  <a:noFill/>
                </a:ln>
                <a:solidFill>
                  <a:srgbClr val="000000"/>
                </a:solidFill>
                <a:effectLst/>
                <a:uLnTx/>
                <a:uFillTx/>
                <a:latin typeface="SF Pro Display" pitchFamily="2" charset="0"/>
                <a:ea typeface="SF Pro Display" pitchFamily="2" charset="0"/>
                <a:cs typeface="SF Pro Display" pitchFamily="2" charset="0"/>
                <a:sym typeface="Arial"/>
              </a:rPr>
              <a:t>Presentazione offerta da Mario Gabriele Carofano.</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Note.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SF Pro Display" pitchFamily="2" charset="0"/>
                <a:ea typeface="SF Pro Display" pitchFamily="2" charset="0"/>
                <a:cs typeface="SF Pro Display" pitchFamily="2" charset="0"/>
              </a:rPr>
              <a:t>Nell’ambito della computer grafica, le ombre sono utilizzate per migliorare sensibilmente:</a:t>
            </a:r>
          </a:p>
          <a:p>
            <a:pPr marL="285750" lvl="0" indent="-285750" algn="l" rtl="0">
              <a:spcBef>
                <a:spcPts val="0"/>
              </a:spcBef>
              <a:spcAft>
                <a:spcPts val="0"/>
              </a:spcAft>
              <a:buFont typeface="Arial" panose="020B0604020202020204" pitchFamily="34" charset="0"/>
              <a:buChar char="•"/>
            </a:pPr>
            <a:r>
              <a:rPr lang="it-IT" b="1" dirty="0">
                <a:effectLst/>
                <a:latin typeface="SF Pro Display" pitchFamily="2" charset="0"/>
                <a:ea typeface="SF Pro Display" pitchFamily="2" charset="0"/>
                <a:cs typeface="SF Pro Display" pitchFamily="2" charset="0"/>
              </a:rPr>
              <a:t>L’INTELLIGIBILITÀ DI UNA SCENA,</a:t>
            </a:r>
            <a:r>
              <a:rPr lang="it-IT" dirty="0">
                <a:latin typeface="SF Pro Display" pitchFamily="2" charset="0"/>
                <a:ea typeface="SF Pro Display" pitchFamily="2" charset="0"/>
                <a:cs typeface="SF Pro Display" pitchFamily="2" charset="0"/>
              </a:rPr>
              <a:t> cioè la chiarezza dell’interpretazione. </a:t>
            </a:r>
          </a:p>
          <a:p>
            <a:pPr marL="285750" lvl="0" indent="-285750" algn="l" rtl="0">
              <a:spcBef>
                <a:spcPts val="0"/>
              </a:spcBef>
              <a:spcAft>
                <a:spcPts val="0"/>
              </a:spcAft>
              <a:buFont typeface="Arial" panose="020B0604020202020204" pitchFamily="34" charset="0"/>
              <a:buChar char="•"/>
            </a:pPr>
            <a:r>
              <a:rPr lang="it-IT" b="1" dirty="0">
                <a:effectLst/>
                <a:latin typeface="SF Pro Display" pitchFamily="2" charset="0"/>
                <a:ea typeface="SF Pro Display" pitchFamily="2" charset="0"/>
                <a:cs typeface="SF Pro Display" pitchFamily="2" charset="0"/>
              </a:rPr>
              <a:t>COMPRENSIBILITÀ DI UN OGGETTO</a:t>
            </a:r>
            <a:r>
              <a:rPr lang="it-IT" dirty="0">
                <a:latin typeface="SF Pro Display" pitchFamily="2" charset="0"/>
                <a:ea typeface="SF Pro Display" pitchFamily="2" charset="0"/>
                <a:cs typeface="SF Pro Display" pitchFamily="2" charset="0"/>
              </a:rPr>
              <a:t> e la sua posizione relativa nella scena rispetto alla fonte luminosa.</a:t>
            </a:r>
          </a:p>
          <a:p>
            <a:pPr marL="285750" lvl="0" indent="-285750" algn="l" rtl="0">
              <a:spcBef>
                <a:spcPts val="0"/>
              </a:spcBef>
              <a:spcAft>
                <a:spcPts val="0"/>
              </a:spcAft>
              <a:buFont typeface="Arial" panose="020B0604020202020204" pitchFamily="34" charset="0"/>
              <a:buChar char="•"/>
            </a:pPr>
            <a:r>
              <a:rPr lang="it-IT" b="1" dirty="0">
                <a:effectLst/>
                <a:latin typeface="SF Pro Display" pitchFamily="2" charset="0"/>
                <a:ea typeface="SF Pro Display" pitchFamily="2" charset="0"/>
                <a:cs typeface="SF Pro Display" pitchFamily="2" charset="0"/>
              </a:rPr>
              <a:t>IL LIVELLO DI REALISMO</a:t>
            </a:r>
            <a:r>
              <a:rPr lang="it-IT" dirty="0">
                <a:latin typeface="SF Pro Display" pitchFamily="2" charset="0"/>
                <a:ea typeface="SF Pro Display" pitchFamily="2" charset="0"/>
                <a:cs typeface="SF Pro Display" pitchFamily="2" charset="0"/>
              </a:rPr>
              <a:t> di un’animazione.</a:t>
            </a:r>
            <a:endParaRPr lang="it-IT" sz="1400" dirty="0">
              <a:latin typeface="SF Pro Display" pitchFamily="2" charset="0"/>
              <a:ea typeface="SF Pro Display" pitchFamily="2" charset="0"/>
              <a:cs typeface="SF Pro Display" pitchFamily="2" charset="0"/>
            </a:endParaRPr>
          </a:p>
        </p:txBody>
      </p:sp>
    </p:spTree>
    <p:extLst>
      <p:ext uri="{BB962C8B-B14F-4D97-AF65-F5344CB8AC3E}">
        <p14:creationId xmlns:p14="http://schemas.microsoft.com/office/powerpoint/2010/main" val="2424139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Per lo sviluppo di questo progetto, mi sono principalmente basato sui seguenti riferimenti:</a:t>
            </a:r>
          </a:p>
          <a:p>
            <a:pPr marL="285750" indent="-285750">
              <a:buFont typeface="Arial" panose="020B0604020202020204" pitchFamily="34" charset="0"/>
              <a:buChar char="•"/>
            </a:pPr>
            <a:r>
              <a:rPr lang="it-IT" sz="1400" dirty="0">
                <a:latin typeface="SF Pro Display" pitchFamily="2" charset="0"/>
                <a:ea typeface="SF Pro Display" pitchFamily="2" charset="0"/>
                <a:cs typeface="SF Pro Display" pitchFamily="2" charset="0"/>
              </a:rPr>
              <a:t>Il primo è l’articolo accademico vero e proprio pubblicato da Lance Williams nel 1978 dove si spiega la tecnica dello shadow mapping.</a:t>
            </a:r>
          </a:p>
          <a:p>
            <a:pPr marL="285750" indent="-285750">
              <a:buFont typeface="Arial" panose="020B0604020202020204" pitchFamily="34" charset="0"/>
              <a:buChar char="•"/>
            </a:pPr>
            <a:r>
              <a:rPr lang="it-IT" sz="1400" dirty="0">
                <a:latin typeface="SF Pro Display" pitchFamily="2" charset="0"/>
                <a:ea typeface="SF Pro Display" pitchFamily="2" charset="0"/>
                <a:cs typeface="SF Pro Display" pitchFamily="2" charset="0"/>
              </a:rPr>
              <a:t>Il secondo è un sito web nel quale è proposta una possibile implementazione dello shadow mapping.</a:t>
            </a:r>
          </a:p>
        </p:txBody>
      </p:sp>
    </p:spTree>
    <p:extLst>
      <p:ext uri="{BB962C8B-B14F-4D97-AF65-F5344CB8AC3E}">
        <p14:creationId xmlns:p14="http://schemas.microsoft.com/office/powerpoint/2010/main" val="401389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7C1B1790-2F8E-B94B-3F20-795DA3293C08}"/>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B5BF52-2BA1-9128-2152-C0A1DC108D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D64BE893-51FD-2429-3EB5-4A1B0BBA51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SF Pro Display" pitchFamily="2" charset="0"/>
                <a:ea typeface="SF Pro Display" pitchFamily="2" charset="0"/>
                <a:cs typeface="SF Pro Display" pitchFamily="2" charset="0"/>
              </a:rPr>
              <a:t>Storicamente, sono stati pubblicati diversi metodi per la determinazione delle ombre di oggetti in una scena digitale. Tra questi, ricordiamo:</a:t>
            </a:r>
          </a:p>
          <a:p>
            <a:pPr marL="285750" lvl="0" indent="-285750" algn="l" rtl="0">
              <a:spcBef>
                <a:spcPts val="0"/>
              </a:spcBef>
              <a:spcAft>
                <a:spcPts val="0"/>
              </a:spcAft>
              <a:buFont typeface="Arial" panose="020B0604020202020204" pitchFamily="34" charset="0"/>
              <a:buChar char="•"/>
            </a:pPr>
            <a:r>
              <a:rPr lang="it-IT" sz="1400" dirty="0">
                <a:latin typeface="SF Pro Display" pitchFamily="2" charset="0"/>
                <a:ea typeface="SF Pro Display" pitchFamily="2" charset="0"/>
                <a:cs typeface="SF Pro Display" pitchFamily="2" charset="0"/>
              </a:rPr>
              <a:t>La realizzazione di ombre tramite SHADOW VOLUMES, utilizza una mesh di poligoni che proiettano l’ombra degli oggetti andando ad estrudere la geometria (o silhouette) dei vertici che sono illuminati. Una possibile implementazione per questa tecnica utilizza lo stencil buffer per memorizzare Il poligono che deve essere estruso. Per questo motivo è una tecnica </a:t>
            </a:r>
            <a:r>
              <a:rPr lang="it-IT" sz="1400" dirty="0" err="1">
                <a:latin typeface="SF Pro Display" pitchFamily="2" charset="0"/>
                <a:ea typeface="SF Pro Display" pitchFamily="2" charset="0"/>
                <a:cs typeface="SF Pro Display" pitchFamily="2" charset="0"/>
              </a:rPr>
              <a:t>object-based</a:t>
            </a:r>
            <a:r>
              <a:rPr lang="it-IT" sz="1400" dirty="0">
                <a:latin typeface="SF Pro Display" pitchFamily="2" charset="0"/>
                <a:ea typeface="SF Pro Display" pitchFamily="2" charset="0"/>
                <a:cs typeface="SF Pro Display" pitchFamily="2" charset="0"/>
              </a:rPr>
              <a:t>.</a:t>
            </a:r>
          </a:p>
          <a:p>
            <a:pPr marL="285750" lvl="0" indent="-285750" algn="l" rtl="0">
              <a:spcBef>
                <a:spcPts val="0"/>
              </a:spcBef>
              <a:spcAft>
                <a:spcPts val="0"/>
              </a:spcAft>
              <a:buFont typeface="Arial" panose="020B0604020202020204" pitchFamily="34" charset="0"/>
              <a:buChar char="•"/>
            </a:pPr>
            <a:r>
              <a:rPr lang="it-IT" sz="1400" dirty="0">
                <a:latin typeface="SF Pro Display" pitchFamily="2" charset="0"/>
                <a:ea typeface="SF Pro Display" pitchFamily="2" charset="0"/>
                <a:cs typeface="SF Pro Display" pitchFamily="2" charset="0"/>
              </a:rPr>
              <a:t>La realizzazione di ombre tramite SHADOW MAPPING, una tecnica che lavora in post-produzione, cioè quando la scena è stata già </a:t>
            </a:r>
            <a:r>
              <a:rPr lang="it-IT" sz="1400" dirty="0" err="1">
                <a:latin typeface="SF Pro Display" pitchFamily="2" charset="0"/>
                <a:ea typeface="SF Pro Display" pitchFamily="2" charset="0"/>
                <a:cs typeface="SF Pro Display" pitchFamily="2" charset="0"/>
              </a:rPr>
              <a:t>renderizzata</a:t>
            </a:r>
            <a:r>
              <a:rPr lang="it-IT" sz="1400" dirty="0">
                <a:latin typeface="SF Pro Display" pitchFamily="2" charset="0"/>
                <a:ea typeface="SF Pro Display" pitchFamily="2" charset="0"/>
                <a:cs typeface="SF Pro Display" pitchFamily="2" charset="0"/>
              </a:rPr>
              <a:t>. Per questo motivo è detta image-</a:t>
            </a:r>
            <a:r>
              <a:rPr lang="it-IT" sz="1400" dirty="0" err="1">
                <a:latin typeface="SF Pro Display" pitchFamily="2" charset="0"/>
                <a:ea typeface="SF Pro Display" pitchFamily="2" charset="0"/>
                <a:cs typeface="SF Pro Display" pitchFamily="2" charset="0"/>
              </a:rPr>
              <a:t>based</a:t>
            </a:r>
            <a:r>
              <a:rPr lang="it-IT" sz="1400" dirty="0">
                <a:latin typeface="SF Pro Display" pitchFamily="2" charset="0"/>
                <a:ea typeface="SF Pro Display" pitchFamily="2" charset="0"/>
                <a:cs typeface="SF Pro Display" pitchFamily="2" charset="0"/>
              </a:rPr>
              <a:t>. La sua implementazione prevede l'utilizzo di una texture ottenuta dal depth buffer, detta depth map o shadow map, per disegnare le ombre proiettate da una singola fonte luminosa.</a:t>
            </a:r>
          </a:p>
        </p:txBody>
      </p:sp>
    </p:spTree>
    <p:extLst>
      <p:ext uri="{BB962C8B-B14F-4D97-AF65-F5344CB8AC3E}">
        <p14:creationId xmlns:p14="http://schemas.microsoft.com/office/powerpoint/2010/main" val="31126163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7C1B1790-2F8E-B94B-3F20-795DA3293C08}"/>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B5BF52-2BA1-9128-2152-C0A1DC108D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D64BE893-51FD-2429-3EB5-4A1B0BBA51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Prima di introdurre l’algoritmo dello shadow mapping, vorrei aprire una piccola parentesi su alcune caratteristiche appena menzionate.</a:t>
            </a:r>
          </a:p>
          <a:p>
            <a:pPr marL="0" lvl="0" indent="0" algn="l" rtl="0">
              <a:spcBef>
                <a:spcPts val="0"/>
              </a:spcBef>
              <a:spcAft>
                <a:spcPts val="0"/>
              </a:spcAft>
              <a:buNone/>
            </a:pPr>
            <a:endParaRPr lang="it-IT" sz="1400" dirty="0">
              <a:latin typeface="SF Pro Display" pitchFamily="2" charset="0"/>
              <a:ea typeface="SF Pro Display" pitchFamily="2" charset="0"/>
              <a:cs typeface="SF Pro Display" pitchFamily="2" charset="0"/>
            </a:endParaRPr>
          </a:p>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La pipeline grafica è la sequenza di operazioni che restituisce un’immagine bitmap (a seguito della fase di display o digitalizzazione) a partire dagli oggetti tridimensionali presenti in una scena (fase di </a:t>
            </a:r>
            <a:r>
              <a:rPr lang="it-IT" sz="1400" dirty="0" err="1">
                <a:latin typeface="SF Pro Display" pitchFamily="2" charset="0"/>
                <a:ea typeface="SF Pro Display" pitchFamily="2" charset="0"/>
                <a:cs typeface="SF Pro Display" pitchFamily="2" charset="0"/>
              </a:rPr>
              <a:t>modeling</a:t>
            </a:r>
            <a:r>
              <a:rPr lang="it-IT" sz="1400" dirty="0">
                <a:latin typeface="SF Pro Display" pitchFamily="2" charset="0"/>
                <a:ea typeface="SF Pro Display" pitchFamily="2" charset="0"/>
                <a:cs typeface="SF Pro Display" pitchFamily="2" charset="0"/>
              </a:rPr>
              <a:t>). Tra queste due fasi, vi è quella di rendering, che trasforma lo spazio tridimensionale in input in un’immagine in uno spazio bidimensionale.</a:t>
            </a:r>
          </a:p>
          <a:p>
            <a:pPr marL="0" lvl="0" indent="0" algn="l" rtl="0">
              <a:spcBef>
                <a:spcPts val="0"/>
              </a:spcBef>
              <a:spcAft>
                <a:spcPts val="0"/>
              </a:spcAft>
              <a:buNone/>
            </a:pPr>
            <a:endParaRPr lang="it-IT" sz="1400" dirty="0">
              <a:latin typeface="SF Pro Display" pitchFamily="2" charset="0"/>
              <a:ea typeface="SF Pro Display" pitchFamily="2" charset="0"/>
              <a:cs typeface="SF Pro Display" pitchFamily="2" charset="0"/>
            </a:endParaRPr>
          </a:p>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Come detto prima, lo shadow mapping lavora in post-produzione, cioè esattamente tra la fase di «Projection» e la fase di «Rasterization». In questo modo, può offrire delle prestazioni efficienti </a:t>
            </a:r>
            <a:r>
              <a:rPr lang="it-IT" sz="1400" dirty="0">
                <a:effectLst/>
                <a:latin typeface="SF Pro Display" pitchFamily="2" charset="0"/>
                <a:ea typeface="SF Pro Display" pitchFamily="2" charset="0"/>
                <a:cs typeface="SF Pro Display" pitchFamily="2" charset="0"/>
              </a:rPr>
              <a:t>siccome </a:t>
            </a:r>
            <a:r>
              <a:rPr lang="it-IT" dirty="0">
                <a:effectLst/>
              </a:rPr>
              <a:t>non dipende dalla complessità della scena (numero di oggetti), ma solo dalla risoluzione dell’immagine (da qui il termine image-</a:t>
            </a:r>
            <a:r>
              <a:rPr lang="it-IT" dirty="0" err="1">
                <a:effectLst/>
              </a:rPr>
              <a:t>based</a:t>
            </a:r>
            <a:r>
              <a:rPr lang="it-IT" dirty="0">
                <a:effectLst/>
              </a:rPr>
              <a:t>).</a:t>
            </a:r>
            <a:endParaRPr lang="it-IT" sz="1400" dirty="0">
              <a:latin typeface="SF Pro Display" pitchFamily="2" charset="0"/>
              <a:ea typeface="SF Pro Display" pitchFamily="2" charset="0"/>
              <a:cs typeface="SF Pro Display" pitchFamily="2" charset="0"/>
            </a:endParaRPr>
          </a:p>
        </p:txBody>
      </p:sp>
    </p:spTree>
    <p:extLst>
      <p:ext uri="{BB962C8B-B14F-4D97-AF65-F5344CB8AC3E}">
        <p14:creationId xmlns:p14="http://schemas.microsoft.com/office/powerpoint/2010/main" val="15587953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7C1B1790-2F8E-B94B-3F20-795DA3293C08}"/>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B5BF52-2BA1-9128-2152-C0A1DC108D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D64BE893-51FD-2429-3EB5-4A1B0BBA51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Nell’implementazione che vedremo più avanti, saranno utilizzati due buffer:</a:t>
            </a:r>
          </a:p>
          <a:p>
            <a:pPr marL="342900" lvl="0" indent="-342900" algn="l" rtl="0">
              <a:spcBef>
                <a:spcPts val="0"/>
              </a:spcBef>
              <a:spcAft>
                <a:spcPts val="0"/>
              </a:spcAft>
              <a:buFont typeface="+mj-lt"/>
              <a:buAutoNum type="arabicPeriod"/>
            </a:pPr>
            <a:r>
              <a:rPr lang="it-IT" sz="1400" dirty="0">
                <a:latin typeface="SF Pro Display" pitchFamily="2" charset="0"/>
                <a:ea typeface="SF Pro Display" pitchFamily="2" charset="0"/>
                <a:cs typeface="SF Pro Display" pitchFamily="2" charset="0"/>
              </a:rPr>
              <a:t>FRAME BUFFER. Si utilizza per conservare un’intera immagine digitale, detta frame, cioè l'immagine restituita dalla pipeline grafica.</a:t>
            </a:r>
          </a:p>
          <a:p>
            <a:pPr marL="342900" lvl="0" indent="-342900" algn="l" rtl="0">
              <a:spcBef>
                <a:spcPts val="0"/>
              </a:spcBef>
              <a:spcAft>
                <a:spcPts val="0"/>
              </a:spcAft>
              <a:buFont typeface="+mj-lt"/>
              <a:buAutoNum type="arabicPeriod"/>
            </a:pPr>
            <a:r>
              <a:rPr lang="it-IT" sz="1400" dirty="0">
                <a:latin typeface="SF Pro Display" pitchFamily="2" charset="0"/>
                <a:ea typeface="SF Pro Display" pitchFamily="2" charset="0"/>
                <a:cs typeface="SF Pro Display" pitchFamily="2" charset="0"/>
              </a:rPr>
              <a:t>DEPTH BUFFER. Si utilizza per stabilire quali sono le superfici visibili di una scena, conservando il valore di profondità di ogni punto dell’immagine.</a:t>
            </a:r>
          </a:p>
        </p:txBody>
      </p:sp>
    </p:spTree>
    <p:extLst>
      <p:ext uri="{BB962C8B-B14F-4D97-AF65-F5344CB8AC3E}">
        <p14:creationId xmlns:p14="http://schemas.microsoft.com/office/powerpoint/2010/main" val="3792576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7C1B1790-2F8E-B94B-3F20-795DA3293C08}"/>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B5BF52-2BA1-9128-2152-C0A1DC108D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D64BE893-51FD-2429-3EB5-4A1B0BBA51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Nella realizzazione dello shadow mapping, quindi, è di fondamentale importanza capire cos’è e come funziona una shadow map.</a:t>
            </a:r>
          </a:p>
          <a:p>
            <a:pPr marL="0" lvl="0" indent="0" algn="l" rtl="0">
              <a:spcBef>
                <a:spcPts val="0"/>
              </a:spcBef>
              <a:spcAft>
                <a:spcPts val="0"/>
              </a:spcAft>
              <a:buNone/>
            </a:pPr>
            <a:endParaRPr lang="it-IT" sz="1400" dirty="0">
              <a:latin typeface="SF Pro Display" pitchFamily="2" charset="0"/>
              <a:ea typeface="SF Pro Display" pitchFamily="2" charset="0"/>
              <a:cs typeface="SF Pro Display" pitchFamily="2" charset="0"/>
            </a:endParaRPr>
          </a:p>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Una shadow map altro non </a:t>
            </a:r>
            <a:r>
              <a:rPr lang="it-IT" dirty="0"/>
              <a:t>è che un’immagine contenente la misura della distanza di una superficie di un oggetto nella scena da un determinato punto di vista. Questa, si costruisce assegnando ad ogni suo pixel un valore rappresentante la distanza dal punto di riferimento dell’osservatore, valore memorizzata nell’area di memoria del </a:t>
            </a:r>
            <a:r>
              <a:rPr lang="it-IT" dirty="0" err="1"/>
              <a:t>Z</a:t>
            </a:r>
            <a:r>
              <a:rPr lang="it-IT" dirty="0"/>
              <a:t>-buffer.</a:t>
            </a:r>
          </a:p>
        </p:txBody>
      </p:sp>
    </p:spTree>
    <p:extLst>
      <p:ext uri="{BB962C8B-B14F-4D97-AF65-F5344CB8AC3E}">
        <p14:creationId xmlns:p14="http://schemas.microsoft.com/office/powerpoint/2010/main" val="1301654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56000"/>
            <a:ext cx="4160700" cy="23856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3600">
                <a:latin typeface="Outfit"/>
                <a:ea typeface="Outfit"/>
                <a:cs typeface="Outfit"/>
                <a:sym typeface="Outfi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41600"/>
            <a:ext cx="4160700" cy="420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8"/>
        <p:cNvGrpSpPr/>
        <p:nvPr/>
      </p:nvGrpSpPr>
      <p:grpSpPr>
        <a:xfrm>
          <a:off x="0" y="0"/>
          <a:ext cx="0" cy="0"/>
          <a:chOff x="0" y="0"/>
          <a:chExt cx="0" cy="0"/>
        </a:xfrm>
      </p:grpSpPr>
      <p:sp>
        <p:nvSpPr>
          <p:cNvPr id="78" name="Google Shape;7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13"/>
          <p:cNvSpPr txBox="1">
            <a:spLocks noGrp="1"/>
          </p:cNvSpPr>
          <p:nvPr>
            <p:ph type="subTitle" idx="1"/>
          </p:nvPr>
        </p:nvSpPr>
        <p:spPr>
          <a:xfrm>
            <a:off x="720000"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3419271"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3"/>
          <p:cNvSpPr txBox="1">
            <a:spLocks noGrp="1"/>
          </p:cNvSpPr>
          <p:nvPr>
            <p:ph type="subTitle" idx="3"/>
          </p:nvPr>
        </p:nvSpPr>
        <p:spPr>
          <a:xfrm>
            <a:off x="720000"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3"/>
          <p:cNvSpPr txBox="1">
            <a:spLocks noGrp="1"/>
          </p:cNvSpPr>
          <p:nvPr>
            <p:ph type="subTitle" idx="4"/>
          </p:nvPr>
        </p:nvSpPr>
        <p:spPr>
          <a:xfrm>
            <a:off x="3419271"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6118549"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3"/>
          <p:cNvSpPr txBox="1">
            <a:spLocks noGrp="1"/>
          </p:cNvSpPr>
          <p:nvPr>
            <p:ph type="subTitle" idx="6"/>
          </p:nvPr>
        </p:nvSpPr>
        <p:spPr>
          <a:xfrm>
            <a:off x="6118549"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 name="Google Shape;85;p13"/>
          <p:cNvSpPr txBox="1">
            <a:spLocks noGrp="1"/>
          </p:cNvSpPr>
          <p:nvPr>
            <p:ph type="title" idx="7" hasCustomPrompt="1"/>
          </p:nvPr>
        </p:nvSpPr>
        <p:spPr>
          <a:xfrm>
            <a:off x="1505400"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title" idx="8" hasCustomPrompt="1"/>
          </p:nvPr>
        </p:nvSpPr>
        <p:spPr>
          <a:xfrm>
            <a:off x="1505400"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title" idx="9" hasCustomPrompt="1"/>
          </p:nvPr>
        </p:nvSpPr>
        <p:spPr>
          <a:xfrm>
            <a:off x="4204671"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title" idx="13" hasCustomPrompt="1"/>
          </p:nvPr>
        </p:nvSpPr>
        <p:spPr>
          <a:xfrm>
            <a:off x="4204671"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title" idx="14" hasCustomPrompt="1"/>
          </p:nvPr>
        </p:nvSpPr>
        <p:spPr>
          <a:xfrm>
            <a:off x="6903950"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title" idx="15" hasCustomPrompt="1"/>
          </p:nvPr>
        </p:nvSpPr>
        <p:spPr>
          <a:xfrm>
            <a:off x="6903950"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16"/>
          </p:nvPr>
        </p:nvSpPr>
        <p:spPr>
          <a:xfrm>
            <a:off x="720000"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2" name="Google Shape;92;p13"/>
          <p:cNvSpPr txBox="1">
            <a:spLocks noGrp="1"/>
          </p:cNvSpPr>
          <p:nvPr>
            <p:ph type="subTitle" idx="17"/>
          </p:nvPr>
        </p:nvSpPr>
        <p:spPr>
          <a:xfrm>
            <a:off x="3419271"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3" name="Google Shape;93;p13"/>
          <p:cNvSpPr txBox="1">
            <a:spLocks noGrp="1"/>
          </p:cNvSpPr>
          <p:nvPr>
            <p:ph type="subTitle" idx="18"/>
          </p:nvPr>
        </p:nvSpPr>
        <p:spPr>
          <a:xfrm>
            <a:off x="6118549"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4" name="Google Shape;94;p13"/>
          <p:cNvSpPr txBox="1">
            <a:spLocks noGrp="1"/>
          </p:cNvSpPr>
          <p:nvPr>
            <p:ph type="subTitle" idx="19"/>
          </p:nvPr>
        </p:nvSpPr>
        <p:spPr>
          <a:xfrm>
            <a:off x="720000"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5" name="Google Shape;95;p13"/>
          <p:cNvSpPr txBox="1">
            <a:spLocks noGrp="1"/>
          </p:cNvSpPr>
          <p:nvPr>
            <p:ph type="subTitle" idx="20"/>
          </p:nvPr>
        </p:nvSpPr>
        <p:spPr>
          <a:xfrm>
            <a:off x="3419271"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6" name="Google Shape;96;p13"/>
          <p:cNvSpPr txBox="1">
            <a:spLocks noGrp="1"/>
          </p:cNvSpPr>
          <p:nvPr>
            <p:ph type="subTitle" idx="21"/>
          </p:nvPr>
        </p:nvSpPr>
        <p:spPr>
          <a:xfrm>
            <a:off x="6118549"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30"/>
        <p:cNvGrpSpPr/>
        <p:nvPr/>
      </p:nvGrpSpPr>
      <p:grpSpPr>
        <a:xfrm>
          <a:off x="0" y="0"/>
          <a:ext cx="0" cy="0"/>
          <a:chOff x="0" y="0"/>
          <a:chExt cx="0" cy="0"/>
        </a:xfrm>
      </p:grpSpPr>
      <p:sp>
        <p:nvSpPr>
          <p:cNvPr id="240" name="Google Shape;24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241" name="Google Shape;241;p25"/>
          <p:cNvSpPr txBox="1">
            <a:spLocks noGrp="1"/>
          </p:cNvSpPr>
          <p:nvPr>
            <p:ph type="subTitle" idx="1"/>
          </p:nvPr>
        </p:nvSpPr>
        <p:spPr>
          <a:xfrm>
            <a:off x="4646250" y="1667625"/>
            <a:ext cx="3398400" cy="189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25"/>
          <p:cNvSpPr txBox="1">
            <a:spLocks noGrp="1"/>
          </p:cNvSpPr>
          <p:nvPr>
            <p:ph type="subTitle" idx="2"/>
          </p:nvPr>
        </p:nvSpPr>
        <p:spPr>
          <a:xfrm>
            <a:off x="1099338" y="1667625"/>
            <a:ext cx="3398400" cy="189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09"/>
        <p:cNvGrpSpPr/>
        <p:nvPr/>
      </p:nvGrpSpPr>
      <p:grpSpPr>
        <a:xfrm>
          <a:off x="0" y="0"/>
          <a:ext cx="0" cy="0"/>
          <a:chOff x="0" y="0"/>
          <a:chExt cx="0" cy="0"/>
        </a:xfrm>
      </p:grpSpPr>
      <p:sp>
        <p:nvSpPr>
          <p:cNvPr id="310" name="Google Shape;310;p30"/>
          <p:cNvSpPr txBox="1">
            <a:spLocks noGrp="1"/>
          </p:cNvSpPr>
          <p:nvPr>
            <p:ph type="title"/>
          </p:nvPr>
        </p:nvSpPr>
        <p:spPr>
          <a:xfrm>
            <a:off x="713225" y="677525"/>
            <a:ext cx="5094600" cy="1058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1" name="Google Shape;311;p30"/>
          <p:cNvSpPr txBox="1">
            <a:spLocks noGrp="1"/>
          </p:cNvSpPr>
          <p:nvPr>
            <p:ph type="subTitle" idx="1"/>
          </p:nvPr>
        </p:nvSpPr>
        <p:spPr>
          <a:xfrm>
            <a:off x="713225" y="1841450"/>
            <a:ext cx="50946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13"/>
        <p:cNvGrpSpPr/>
        <p:nvPr/>
      </p:nvGrpSpPr>
      <p:grpSpPr>
        <a:xfrm>
          <a:off x="0" y="0"/>
          <a:ext cx="0" cy="0"/>
          <a:chOff x="0" y="0"/>
          <a:chExt cx="0" cy="0"/>
        </a:xfrm>
      </p:grpSpPr>
      <p:grpSp>
        <p:nvGrpSpPr>
          <p:cNvPr id="314" name="Google Shape;314;p31"/>
          <p:cNvGrpSpPr/>
          <p:nvPr/>
        </p:nvGrpSpPr>
        <p:grpSpPr>
          <a:xfrm>
            <a:off x="-247298" y="-446215"/>
            <a:ext cx="9638610" cy="6030088"/>
            <a:chOff x="-247298" y="-446215"/>
            <a:chExt cx="9638610" cy="6030088"/>
          </a:xfrm>
        </p:grpSpPr>
        <p:sp>
          <p:nvSpPr>
            <p:cNvPr id="315" name="Google Shape;315;p31"/>
            <p:cNvSpPr/>
            <p:nvPr/>
          </p:nvSpPr>
          <p:spPr>
            <a:xfrm>
              <a:off x="-125573"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5583"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rot="10800000" flipH="1">
              <a:off x="346967"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rot="10800000">
              <a:off x="7958317" y="-4286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rot="10800000">
              <a:off x="8552602"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8430777"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8430767"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23"/>
        <p:cNvGrpSpPr/>
        <p:nvPr/>
      </p:nvGrpSpPr>
      <p:grpSpPr>
        <a:xfrm>
          <a:off x="0" y="0"/>
          <a:ext cx="0" cy="0"/>
          <a:chOff x="0" y="0"/>
          <a:chExt cx="0" cy="0"/>
        </a:xfrm>
      </p:grpSpPr>
      <p:grpSp>
        <p:nvGrpSpPr>
          <p:cNvPr id="324" name="Google Shape;324;p32"/>
          <p:cNvGrpSpPr/>
          <p:nvPr/>
        </p:nvGrpSpPr>
        <p:grpSpPr>
          <a:xfrm>
            <a:off x="-476796" y="2900252"/>
            <a:ext cx="10097585" cy="2865204"/>
            <a:chOff x="-476796" y="2900252"/>
            <a:chExt cx="10097585" cy="2865204"/>
          </a:xfrm>
        </p:grpSpPr>
        <p:grpSp>
          <p:nvGrpSpPr>
            <p:cNvPr id="325" name="Google Shape;325;p32"/>
            <p:cNvGrpSpPr/>
            <p:nvPr/>
          </p:nvGrpSpPr>
          <p:grpSpPr>
            <a:xfrm>
              <a:off x="-476796" y="2900252"/>
              <a:ext cx="10097585" cy="2865204"/>
              <a:chOff x="-476796" y="2900252"/>
              <a:chExt cx="10097585" cy="2865204"/>
            </a:xfrm>
          </p:grpSpPr>
          <p:sp>
            <p:nvSpPr>
              <p:cNvPr id="326" name="Google Shape;326;p32"/>
              <p:cNvSpPr/>
              <p:nvPr/>
            </p:nvSpPr>
            <p:spPr>
              <a:xfrm rot="10800000" flipH="1">
                <a:off x="-266661"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90736"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476796"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rot="10800000">
                <a:off x="8571944"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flipH="1">
                <a:off x="8396019"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flipH="1">
                <a:off x="8782079"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rot="10800000">
                <a:off x="8009979"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32"/>
            <p:cNvSpPr/>
            <p:nvPr/>
          </p:nvSpPr>
          <p:spPr>
            <a:xfrm rot="10800000" flipH="1">
              <a:off x="293867"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1pPr>
            <a:lvl2pPr lvl="1"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2pPr>
            <a:lvl3pPr lvl="2"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3pPr>
            <a:lvl4pPr lvl="3"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4pPr>
            <a:lvl5pPr lvl="4"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5pPr>
            <a:lvl6pPr lvl="5"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6pPr>
            <a:lvl7pPr lvl="6"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7pPr>
            <a:lvl8pPr lvl="7"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8pPr>
            <a:lvl9pPr lvl="8"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9pPr>
          </a:lstStyle>
          <a:p>
            <a:endParaRPr dirty="0"/>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71" r:id="rId4"/>
    <p:sldLayoutId id="2147483676" r:id="rId5"/>
    <p:sldLayoutId id="2147483677" r:id="rId6"/>
    <p:sldLayoutId id="2147483678"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15.png"/><Relationship Id="rId4" Type="http://schemas.openxmlformats.org/officeDocument/2006/relationships/image" Target="../media/image14.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hyperlink" Target="https://github.com/mgcarofano/Shadow-Mapping" TargetMode="External"/><Relationship Id="rId2" Type="http://schemas.openxmlformats.org/officeDocument/2006/relationships/notesSlide" Target="../notesSlides/notesSlide26.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6"/>
          <p:cNvSpPr txBox="1">
            <a:spLocks noGrp="1"/>
          </p:cNvSpPr>
          <p:nvPr>
            <p:ph type="ctrTitle"/>
          </p:nvPr>
        </p:nvSpPr>
        <p:spPr>
          <a:xfrm>
            <a:off x="720000" y="1053973"/>
            <a:ext cx="4395336" cy="1846629"/>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it-IT" b="1" dirty="0">
                <a:solidFill>
                  <a:schemeClr val="bg2">
                    <a:lumMod val="10000"/>
                  </a:schemeClr>
                </a:solidFill>
              </a:rPr>
              <a:t>Introduzione allo Shadow Mapping in Computer Graphics</a:t>
            </a:r>
            <a:endParaRPr b="0" dirty="0">
              <a:solidFill>
                <a:schemeClr val="bg2">
                  <a:lumMod val="10000"/>
                </a:schemeClr>
              </a:solidFill>
              <a:latin typeface="Outfit Medium" pitchFamily="2" charset="0"/>
            </a:endParaRPr>
          </a:p>
        </p:txBody>
      </p:sp>
      <p:sp>
        <p:nvSpPr>
          <p:cNvPr id="345" name="Google Shape;345;p36"/>
          <p:cNvSpPr txBox="1">
            <a:spLocks noGrp="1"/>
          </p:cNvSpPr>
          <p:nvPr>
            <p:ph type="subTitle" idx="1"/>
          </p:nvPr>
        </p:nvSpPr>
        <p:spPr>
          <a:xfrm>
            <a:off x="720000" y="2987345"/>
            <a:ext cx="4160700" cy="1506536"/>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1200" i="1" dirty="0" err="1">
                <a:solidFill>
                  <a:schemeClr val="bg2">
                    <a:lumMod val="10000"/>
                  </a:schemeClr>
                </a:solidFill>
                <a:latin typeface="SF Pro Display" pitchFamily="2" charset="0"/>
                <a:ea typeface="SF Pro Display" pitchFamily="2" charset="0"/>
                <a:cs typeface="SF Pro Display" pitchFamily="2" charset="0"/>
              </a:rPr>
              <a:t>Docente</a:t>
            </a:r>
            <a:r>
              <a:rPr lang="en" sz="1200" i="1" dirty="0">
                <a:solidFill>
                  <a:schemeClr val="bg2">
                    <a:lumMod val="10000"/>
                  </a:schemeClr>
                </a:solidFill>
                <a:latin typeface="SF Pro Display" pitchFamily="2" charset="0"/>
                <a:ea typeface="SF Pro Display" pitchFamily="2" charset="0"/>
                <a:cs typeface="SF Pro Display" pitchFamily="2" charset="0"/>
              </a:rPr>
              <a:t>:</a:t>
            </a:r>
          </a:p>
          <a:p>
            <a:pPr marL="0" lvl="0" indent="0" algn="l" rtl="0">
              <a:spcBef>
                <a:spcPts val="0"/>
              </a:spcBef>
              <a:spcAft>
                <a:spcPts val="0"/>
              </a:spcAft>
              <a:buNone/>
            </a:pPr>
            <a:r>
              <a:rPr lang="en" dirty="0">
                <a:solidFill>
                  <a:schemeClr val="bg2">
                    <a:lumMod val="10000"/>
                  </a:schemeClr>
                </a:solidFill>
                <a:latin typeface="SF Pro Display Medium" pitchFamily="2" charset="0"/>
                <a:ea typeface="SF Pro Display Medium" pitchFamily="2" charset="0"/>
                <a:cs typeface="SF Pro Display Medium" pitchFamily="2" charset="0"/>
              </a:rPr>
              <a:t>Diego Romano</a:t>
            </a:r>
          </a:p>
          <a:p>
            <a:pPr marL="0" lvl="0" indent="0" rtl="0">
              <a:spcBef>
                <a:spcPts val="600"/>
              </a:spcBef>
              <a:spcAft>
                <a:spcPts val="0"/>
              </a:spcAft>
              <a:buNone/>
            </a:pPr>
            <a:r>
              <a:rPr lang="en" sz="1200" i="1" dirty="0" err="1">
                <a:solidFill>
                  <a:schemeClr val="bg2">
                    <a:lumMod val="10000"/>
                  </a:schemeClr>
                </a:solidFill>
                <a:latin typeface="SF Pro Display" pitchFamily="2" charset="0"/>
                <a:ea typeface="SF Pro Display" pitchFamily="2" charset="0"/>
                <a:cs typeface="SF Pro Display" pitchFamily="2" charset="0"/>
              </a:rPr>
              <a:t>Studente</a:t>
            </a:r>
            <a:r>
              <a:rPr lang="en" sz="1200" i="1" dirty="0">
                <a:solidFill>
                  <a:schemeClr val="bg2">
                    <a:lumMod val="10000"/>
                  </a:schemeClr>
                </a:solidFill>
                <a:latin typeface="SF Pro Display" pitchFamily="2" charset="0"/>
                <a:ea typeface="SF Pro Display" pitchFamily="2" charset="0"/>
                <a:cs typeface="SF Pro Display" pitchFamily="2" charset="0"/>
              </a:rPr>
              <a:t>:</a:t>
            </a:r>
          </a:p>
          <a:p>
            <a:pPr marL="0" indent="0"/>
            <a:r>
              <a:rPr lang="it-IT" dirty="0">
                <a:solidFill>
                  <a:schemeClr val="bg2">
                    <a:lumMod val="10000"/>
                  </a:schemeClr>
                </a:solidFill>
                <a:latin typeface="SF Pro Display Medium" pitchFamily="2" charset="0"/>
                <a:ea typeface="SF Pro Display Medium" pitchFamily="2" charset="0"/>
                <a:cs typeface="SF Pro Display Medium" pitchFamily="2" charset="0"/>
              </a:rPr>
              <a:t>Mario Gabriele Carofano</a:t>
            </a:r>
          </a:p>
          <a:p>
            <a:pPr marL="0" indent="0">
              <a:spcBef>
                <a:spcPts val="600"/>
              </a:spcBef>
            </a:pPr>
            <a:r>
              <a:rPr lang="it-IT" sz="1200" i="1" dirty="0">
                <a:solidFill>
                  <a:schemeClr val="bg2">
                    <a:lumMod val="10000"/>
                  </a:schemeClr>
                </a:solidFill>
                <a:latin typeface="SF Pro Display" pitchFamily="2" charset="0"/>
                <a:ea typeface="SF Pro Display" pitchFamily="2" charset="0"/>
                <a:cs typeface="SF Pro Display" pitchFamily="2" charset="0"/>
              </a:rPr>
              <a:t>Università degli Studi di Napoli "Federico II"</a:t>
            </a:r>
          </a:p>
        </p:txBody>
      </p:sp>
      <p:sp>
        <p:nvSpPr>
          <p:cNvPr id="348" name="Google Shape;348;p36"/>
          <p:cNvSpPr/>
          <p:nvPr/>
        </p:nvSpPr>
        <p:spPr>
          <a:xfrm rot="10800000" flipH="1">
            <a:off x="8492525" y="-1927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8551745" y="32678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6606686" y="25473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7103477" y="-1533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6684072" y="3184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a:off x="6109895" y="11940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36"/>
          <p:cNvSpPr/>
          <p:nvPr/>
        </p:nvSpPr>
        <p:spPr>
          <a:xfrm>
            <a:off x="6109895" y="6977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7587339" y="11940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5634170" y="-42862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7017892" y="207505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5193798" y="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8068891" y="16222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rot="10800000" flipH="1">
            <a:off x="5115337" y="36559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rot="10800000" flipH="1">
            <a:off x="6606680" y="39247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rot="10800000" flipH="1">
            <a:off x="7178797" y="353334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rot="10800000" flipH="1">
            <a:off x="6606686" y="460940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rot="10800000" flipH="1">
            <a:off x="5526543" y="41283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8117298" y="28522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8172542" y="30360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 name="Google Shape;424;p39">
            <a:extLst>
              <a:ext uri="{FF2B5EF4-FFF2-40B4-BE49-F238E27FC236}">
                <a16:creationId xmlns:a16="http://schemas.microsoft.com/office/drawing/2014/main" id="{4DFD2505-E11B-FD87-D9D0-C1C5505574EA}"/>
              </a:ext>
            </a:extLst>
          </p:cNvPr>
          <p:cNvCxnSpPr/>
          <p:nvPr/>
        </p:nvCxnSpPr>
        <p:spPr>
          <a:xfrm>
            <a:off x="828313" y="828000"/>
            <a:ext cx="3735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48"/>
                                        </p:tgtEl>
                                        <p:attrNameLst>
                                          <p:attrName>style.visibility</p:attrName>
                                        </p:attrNameLst>
                                      </p:cBhvr>
                                      <p:to>
                                        <p:strVal val="visible"/>
                                      </p:to>
                                    </p:set>
                                    <p:anim calcmode="lin" valueType="num">
                                      <p:cBhvr>
                                        <p:cTn id="7" dur="1000" fill="hold"/>
                                        <p:tgtEl>
                                          <p:spTgt spid="348"/>
                                        </p:tgtEl>
                                        <p:attrNameLst>
                                          <p:attrName>ppt_w</p:attrName>
                                        </p:attrNameLst>
                                      </p:cBhvr>
                                      <p:tavLst>
                                        <p:tav tm="0">
                                          <p:val>
                                            <p:fltVal val="0"/>
                                          </p:val>
                                        </p:tav>
                                        <p:tav tm="100000">
                                          <p:val>
                                            <p:strVal val="#ppt_w"/>
                                          </p:val>
                                        </p:tav>
                                      </p:tavLst>
                                    </p:anim>
                                    <p:anim calcmode="lin" valueType="num">
                                      <p:cBhvr>
                                        <p:cTn id="8" dur="1000" fill="hold"/>
                                        <p:tgtEl>
                                          <p:spTgt spid="348"/>
                                        </p:tgtEl>
                                        <p:attrNameLst>
                                          <p:attrName>ppt_h</p:attrName>
                                        </p:attrNameLst>
                                      </p:cBhvr>
                                      <p:tavLst>
                                        <p:tav tm="0">
                                          <p:val>
                                            <p:fltVal val="0"/>
                                          </p:val>
                                        </p:tav>
                                        <p:tav tm="100000">
                                          <p:val>
                                            <p:strVal val="#ppt_h"/>
                                          </p:val>
                                        </p:tav>
                                      </p:tavLst>
                                    </p:anim>
                                    <p:anim calcmode="lin" valueType="num">
                                      <p:cBhvr>
                                        <p:cTn id="9" dur="1000" fill="hold"/>
                                        <p:tgtEl>
                                          <p:spTgt spid="348"/>
                                        </p:tgtEl>
                                        <p:attrNameLst>
                                          <p:attrName>style.rotation</p:attrName>
                                        </p:attrNameLst>
                                      </p:cBhvr>
                                      <p:tavLst>
                                        <p:tav tm="0">
                                          <p:val>
                                            <p:fltVal val="90"/>
                                          </p:val>
                                        </p:tav>
                                        <p:tav tm="100000">
                                          <p:val>
                                            <p:fltVal val="0"/>
                                          </p:val>
                                        </p:tav>
                                      </p:tavLst>
                                    </p:anim>
                                    <p:animEffect transition="in" filter="fade">
                                      <p:cBhvr>
                                        <p:cTn id="10" dur="1000"/>
                                        <p:tgtEl>
                                          <p:spTgt spid="348"/>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49"/>
                                        </p:tgtEl>
                                        <p:attrNameLst>
                                          <p:attrName>style.visibility</p:attrName>
                                        </p:attrNameLst>
                                      </p:cBhvr>
                                      <p:to>
                                        <p:strVal val="visible"/>
                                      </p:to>
                                    </p:set>
                                    <p:anim calcmode="lin" valueType="num">
                                      <p:cBhvr>
                                        <p:cTn id="13" dur="1000" fill="hold"/>
                                        <p:tgtEl>
                                          <p:spTgt spid="349"/>
                                        </p:tgtEl>
                                        <p:attrNameLst>
                                          <p:attrName>ppt_w</p:attrName>
                                        </p:attrNameLst>
                                      </p:cBhvr>
                                      <p:tavLst>
                                        <p:tav tm="0">
                                          <p:val>
                                            <p:fltVal val="0"/>
                                          </p:val>
                                        </p:tav>
                                        <p:tav tm="100000">
                                          <p:val>
                                            <p:strVal val="#ppt_w"/>
                                          </p:val>
                                        </p:tav>
                                      </p:tavLst>
                                    </p:anim>
                                    <p:anim calcmode="lin" valueType="num">
                                      <p:cBhvr>
                                        <p:cTn id="14" dur="1000" fill="hold"/>
                                        <p:tgtEl>
                                          <p:spTgt spid="349"/>
                                        </p:tgtEl>
                                        <p:attrNameLst>
                                          <p:attrName>ppt_h</p:attrName>
                                        </p:attrNameLst>
                                      </p:cBhvr>
                                      <p:tavLst>
                                        <p:tav tm="0">
                                          <p:val>
                                            <p:fltVal val="0"/>
                                          </p:val>
                                        </p:tav>
                                        <p:tav tm="100000">
                                          <p:val>
                                            <p:strVal val="#ppt_h"/>
                                          </p:val>
                                        </p:tav>
                                      </p:tavLst>
                                    </p:anim>
                                    <p:anim calcmode="lin" valueType="num">
                                      <p:cBhvr>
                                        <p:cTn id="15" dur="1000" fill="hold"/>
                                        <p:tgtEl>
                                          <p:spTgt spid="349"/>
                                        </p:tgtEl>
                                        <p:attrNameLst>
                                          <p:attrName>style.rotation</p:attrName>
                                        </p:attrNameLst>
                                      </p:cBhvr>
                                      <p:tavLst>
                                        <p:tav tm="0">
                                          <p:val>
                                            <p:fltVal val="90"/>
                                          </p:val>
                                        </p:tav>
                                        <p:tav tm="100000">
                                          <p:val>
                                            <p:fltVal val="0"/>
                                          </p:val>
                                        </p:tav>
                                      </p:tavLst>
                                    </p:anim>
                                    <p:animEffect transition="in" filter="fade">
                                      <p:cBhvr>
                                        <p:cTn id="16" dur="1000"/>
                                        <p:tgtEl>
                                          <p:spTgt spid="349"/>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50"/>
                                        </p:tgtEl>
                                        <p:attrNameLst>
                                          <p:attrName>style.visibility</p:attrName>
                                        </p:attrNameLst>
                                      </p:cBhvr>
                                      <p:to>
                                        <p:strVal val="visible"/>
                                      </p:to>
                                    </p:set>
                                    <p:anim calcmode="lin" valueType="num">
                                      <p:cBhvr>
                                        <p:cTn id="19" dur="1000" fill="hold"/>
                                        <p:tgtEl>
                                          <p:spTgt spid="350"/>
                                        </p:tgtEl>
                                        <p:attrNameLst>
                                          <p:attrName>ppt_w</p:attrName>
                                        </p:attrNameLst>
                                      </p:cBhvr>
                                      <p:tavLst>
                                        <p:tav tm="0">
                                          <p:val>
                                            <p:fltVal val="0"/>
                                          </p:val>
                                        </p:tav>
                                        <p:tav tm="100000">
                                          <p:val>
                                            <p:strVal val="#ppt_w"/>
                                          </p:val>
                                        </p:tav>
                                      </p:tavLst>
                                    </p:anim>
                                    <p:anim calcmode="lin" valueType="num">
                                      <p:cBhvr>
                                        <p:cTn id="20" dur="1000" fill="hold"/>
                                        <p:tgtEl>
                                          <p:spTgt spid="350"/>
                                        </p:tgtEl>
                                        <p:attrNameLst>
                                          <p:attrName>ppt_h</p:attrName>
                                        </p:attrNameLst>
                                      </p:cBhvr>
                                      <p:tavLst>
                                        <p:tav tm="0">
                                          <p:val>
                                            <p:fltVal val="0"/>
                                          </p:val>
                                        </p:tav>
                                        <p:tav tm="100000">
                                          <p:val>
                                            <p:strVal val="#ppt_h"/>
                                          </p:val>
                                        </p:tav>
                                      </p:tavLst>
                                    </p:anim>
                                    <p:anim calcmode="lin" valueType="num">
                                      <p:cBhvr>
                                        <p:cTn id="21" dur="1000" fill="hold"/>
                                        <p:tgtEl>
                                          <p:spTgt spid="350"/>
                                        </p:tgtEl>
                                        <p:attrNameLst>
                                          <p:attrName>style.rotation</p:attrName>
                                        </p:attrNameLst>
                                      </p:cBhvr>
                                      <p:tavLst>
                                        <p:tav tm="0">
                                          <p:val>
                                            <p:fltVal val="90"/>
                                          </p:val>
                                        </p:tav>
                                        <p:tav tm="100000">
                                          <p:val>
                                            <p:fltVal val="0"/>
                                          </p:val>
                                        </p:tav>
                                      </p:tavLst>
                                    </p:anim>
                                    <p:animEffect transition="in" filter="fade">
                                      <p:cBhvr>
                                        <p:cTn id="22" dur="1000"/>
                                        <p:tgtEl>
                                          <p:spTgt spid="350"/>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1"/>
                                        </p:tgtEl>
                                        <p:attrNameLst>
                                          <p:attrName>style.visibility</p:attrName>
                                        </p:attrNameLst>
                                      </p:cBhvr>
                                      <p:to>
                                        <p:strVal val="visible"/>
                                      </p:to>
                                    </p:set>
                                    <p:anim calcmode="lin" valueType="num">
                                      <p:cBhvr>
                                        <p:cTn id="25" dur="1000" fill="hold"/>
                                        <p:tgtEl>
                                          <p:spTgt spid="351"/>
                                        </p:tgtEl>
                                        <p:attrNameLst>
                                          <p:attrName>ppt_w</p:attrName>
                                        </p:attrNameLst>
                                      </p:cBhvr>
                                      <p:tavLst>
                                        <p:tav tm="0">
                                          <p:val>
                                            <p:fltVal val="0"/>
                                          </p:val>
                                        </p:tav>
                                        <p:tav tm="100000">
                                          <p:val>
                                            <p:strVal val="#ppt_w"/>
                                          </p:val>
                                        </p:tav>
                                      </p:tavLst>
                                    </p:anim>
                                    <p:anim calcmode="lin" valueType="num">
                                      <p:cBhvr>
                                        <p:cTn id="26" dur="1000" fill="hold"/>
                                        <p:tgtEl>
                                          <p:spTgt spid="351"/>
                                        </p:tgtEl>
                                        <p:attrNameLst>
                                          <p:attrName>ppt_h</p:attrName>
                                        </p:attrNameLst>
                                      </p:cBhvr>
                                      <p:tavLst>
                                        <p:tav tm="0">
                                          <p:val>
                                            <p:fltVal val="0"/>
                                          </p:val>
                                        </p:tav>
                                        <p:tav tm="100000">
                                          <p:val>
                                            <p:strVal val="#ppt_h"/>
                                          </p:val>
                                        </p:tav>
                                      </p:tavLst>
                                    </p:anim>
                                    <p:anim calcmode="lin" valueType="num">
                                      <p:cBhvr>
                                        <p:cTn id="27" dur="1000" fill="hold"/>
                                        <p:tgtEl>
                                          <p:spTgt spid="351"/>
                                        </p:tgtEl>
                                        <p:attrNameLst>
                                          <p:attrName>style.rotation</p:attrName>
                                        </p:attrNameLst>
                                      </p:cBhvr>
                                      <p:tavLst>
                                        <p:tav tm="0">
                                          <p:val>
                                            <p:fltVal val="90"/>
                                          </p:val>
                                        </p:tav>
                                        <p:tav tm="100000">
                                          <p:val>
                                            <p:fltVal val="0"/>
                                          </p:val>
                                        </p:tav>
                                      </p:tavLst>
                                    </p:anim>
                                    <p:animEffect transition="in" filter="fade">
                                      <p:cBhvr>
                                        <p:cTn id="28" dur="1000"/>
                                        <p:tgtEl>
                                          <p:spTgt spid="351"/>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352"/>
                                        </p:tgtEl>
                                        <p:attrNameLst>
                                          <p:attrName>style.visibility</p:attrName>
                                        </p:attrNameLst>
                                      </p:cBhvr>
                                      <p:to>
                                        <p:strVal val="visible"/>
                                      </p:to>
                                    </p:set>
                                    <p:anim calcmode="lin" valueType="num">
                                      <p:cBhvr>
                                        <p:cTn id="31" dur="1000" fill="hold"/>
                                        <p:tgtEl>
                                          <p:spTgt spid="352"/>
                                        </p:tgtEl>
                                        <p:attrNameLst>
                                          <p:attrName>ppt_w</p:attrName>
                                        </p:attrNameLst>
                                      </p:cBhvr>
                                      <p:tavLst>
                                        <p:tav tm="0">
                                          <p:val>
                                            <p:fltVal val="0"/>
                                          </p:val>
                                        </p:tav>
                                        <p:tav tm="100000">
                                          <p:val>
                                            <p:strVal val="#ppt_w"/>
                                          </p:val>
                                        </p:tav>
                                      </p:tavLst>
                                    </p:anim>
                                    <p:anim calcmode="lin" valueType="num">
                                      <p:cBhvr>
                                        <p:cTn id="32" dur="1000" fill="hold"/>
                                        <p:tgtEl>
                                          <p:spTgt spid="352"/>
                                        </p:tgtEl>
                                        <p:attrNameLst>
                                          <p:attrName>ppt_h</p:attrName>
                                        </p:attrNameLst>
                                      </p:cBhvr>
                                      <p:tavLst>
                                        <p:tav tm="0">
                                          <p:val>
                                            <p:fltVal val="0"/>
                                          </p:val>
                                        </p:tav>
                                        <p:tav tm="100000">
                                          <p:val>
                                            <p:strVal val="#ppt_h"/>
                                          </p:val>
                                        </p:tav>
                                      </p:tavLst>
                                    </p:anim>
                                    <p:anim calcmode="lin" valueType="num">
                                      <p:cBhvr>
                                        <p:cTn id="33" dur="1000" fill="hold"/>
                                        <p:tgtEl>
                                          <p:spTgt spid="352"/>
                                        </p:tgtEl>
                                        <p:attrNameLst>
                                          <p:attrName>style.rotation</p:attrName>
                                        </p:attrNameLst>
                                      </p:cBhvr>
                                      <p:tavLst>
                                        <p:tav tm="0">
                                          <p:val>
                                            <p:fltVal val="90"/>
                                          </p:val>
                                        </p:tav>
                                        <p:tav tm="100000">
                                          <p:val>
                                            <p:fltVal val="0"/>
                                          </p:val>
                                        </p:tav>
                                      </p:tavLst>
                                    </p:anim>
                                    <p:animEffect transition="in" filter="fade">
                                      <p:cBhvr>
                                        <p:cTn id="34" dur="1000"/>
                                        <p:tgtEl>
                                          <p:spTgt spid="352"/>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353"/>
                                        </p:tgtEl>
                                        <p:attrNameLst>
                                          <p:attrName>style.visibility</p:attrName>
                                        </p:attrNameLst>
                                      </p:cBhvr>
                                      <p:to>
                                        <p:strVal val="visible"/>
                                      </p:to>
                                    </p:set>
                                    <p:anim calcmode="lin" valueType="num">
                                      <p:cBhvr>
                                        <p:cTn id="37" dur="1000" fill="hold"/>
                                        <p:tgtEl>
                                          <p:spTgt spid="353"/>
                                        </p:tgtEl>
                                        <p:attrNameLst>
                                          <p:attrName>ppt_w</p:attrName>
                                        </p:attrNameLst>
                                      </p:cBhvr>
                                      <p:tavLst>
                                        <p:tav tm="0">
                                          <p:val>
                                            <p:fltVal val="0"/>
                                          </p:val>
                                        </p:tav>
                                        <p:tav tm="100000">
                                          <p:val>
                                            <p:strVal val="#ppt_w"/>
                                          </p:val>
                                        </p:tav>
                                      </p:tavLst>
                                    </p:anim>
                                    <p:anim calcmode="lin" valueType="num">
                                      <p:cBhvr>
                                        <p:cTn id="38" dur="1000" fill="hold"/>
                                        <p:tgtEl>
                                          <p:spTgt spid="353"/>
                                        </p:tgtEl>
                                        <p:attrNameLst>
                                          <p:attrName>ppt_h</p:attrName>
                                        </p:attrNameLst>
                                      </p:cBhvr>
                                      <p:tavLst>
                                        <p:tav tm="0">
                                          <p:val>
                                            <p:fltVal val="0"/>
                                          </p:val>
                                        </p:tav>
                                        <p:tav tm="100000">
                                          <p:val>
                                            <p:strVal val="#ppt_h"/>
                                          </p:val>
                                        </p:tav>
                                      </p:tavLst>
                                    </p:anim>
                                    <p:anim calcmode="lin" valueType="num">
                                      <p:cBhvr>
                                        <p:cTn id="39" dur="1000" fill="hold"/>
                                        <p:tgtEl>
                                          <p:spTgt spid="353"/>
                                        </p:tgtEl>
                                        <p:attrNameLst>
                                          <p:attrName>style.rotation</p:attrName>
                                        </p:attrNameLst>
                                      </p:cBhvr>
                                      <p:tavLst>
                                        <p:tav tm="0">
                                          <p:val>
                                            <p:fltVal val="90"/>
                                          </p:val>
                                        </p:tav>
                                        <p:tav tm="100000">
                                          <p:val>
                                            <p:fltVal val="0"/>
                                          </p:val>
                                        </p:tav>
                                      </p:tavLst>
                                    </p:anim>
                                    <p:animEffect transition="in" filter="fade">
                                      <p:cBhvr>
                                        <p:cTn id="40" dur="1000"/>
                                        <p:tgtEl>
                                          <p:spTgt spid="353"/>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354"/>
                                        </p:tgtEl>
                                        <p:attrNameLst>
                                          <p:attrName>style.visibility</p:attrName>
                                        </p:attrNameLst>
                                      </p:cBhvr>
                                      <p:to>
                                        <p:strVal val="visible"/>
                                      </p:to>
                                    </p:set>
                                    <p:anim calcmode="lin" valueType="num">
                                      <p:cBhvr>
                                        <p:cTn id="43" dur="1000" fill="hold"/>
                                        <p:tgtEl>
                                          <p:spTgt spid="354"/>
                                        </p:tgtEl>
                                        <p:attrNameLst>
                                          <p:attrName>ppt_w</p:attrName>
                                        </p:attrNameLst>
                                      </p:cBhvr>
                                      <p:tavLst>
                                        <p:tav tm="0">
                                          <p:val>
                                            <p:fltVal val="0"/>
                                          </p:val>
                                        </p:tav>
                                        <p:tav tm="100000">
                                          <p:val>
                                            <p:strVal val="#ppt_w"/>
                                          </p:val>
                                        </p:tav>
                                      </p:tavLst>
                                    </p:anim>
                                    <p:anim calcmode="lin" valueType="num">
                                      <p:cBhvr>
                                        <p:cTn id="44" dur="1000" fill="hold"/>
                                        <p:tgtEl>
                                          <p:spTgt spid="354"/>
                                        </p:tgtEl>
                                        <p:attrNameLst>
                                          <p:attrName>ppt_h</p:attrName>
                                        </p:attrNameLst>
                                      </p:cBhvr>
                                      <p:tavLst>
                                        <p:tav tm="0">
                                          <p:val>
                                            <p:fltVal val="0"/>
                                          </p:val>
                                        </p:tav>
                                        <p:tav tm="100000">
                                          <p:val>
                                            <p:strVal val="#ppt_h"/>
                                          </p:val>
                                        </p:tav>
                                      </p:tavLst>
                                    </p:anim>
                                    <p:anim calcmode="lin" valueType="num">
                                      <p:cBhvr>
                                        <p:cTn id="45" dur="1000" fill="hold"/>
                                        <p:tgtEl>
                                          <p:spTgt spid="354"/>
                                        </p:tgtEl>
                                        <p:attrNameLst>
                                          <p:attrName>style.rotation</p:attrName>
                                        </p:attrNameLst>
                                      </p:cBhvr>
                                      <p:tavLst>
                                        <p:tav tm="0">
                                          <p:val>
                                            <p:fltVal val="90"/>
                                          </p:val>
                                        </p:tav>
                                        <p:tav tm="100000">
                                          <p:val>
                                            <p:fltVal val="0"/>
                                          </p:val>
                                        </p:tav>
                                      </p:tavLst>
                                    </p:anim>
                                    <p:animEffect transition="in" filter="fade">
                                      <p:cBhvr>
                                        <p:cTn id="46" dur="1000"/>
                                        <p:tgtEl>
                                          <p:spTgt spid="354"/>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355"/>
                                        </p:tgtEl>
                                        <p:attrNameLst>
                                          <p:attrName>style.visibility</p:attrName>
                                        </p:attrNameLst>
                                      </p:cBhvr>
                                      <p:to>
                                        <p:strVal val="visible"/>
                                      </p:to>
                                    </p:set>
                                    <p:anim calcmode="lin" valueType="num">
                                      <p:cBhvr>
                                        <p:cTn id="49" dur="1000" fill="hold"/>
                                        <p:tgtEl>
                                          <p:spTgt spid="355"/>
                                        </p:tgtEl>
                                        <p:attrNameLst>
                                          <p:attrName>ppt_w</p:attrName>
                                        </p:attrNameLst>
                                      </p:cBhvr>
                                      <p:tavLst>
                                        <p:tav tm="0">
                                          <p:val>
                                            <p:fltVal val="0"/>
                                          </p:val>
                                        </p:tav>
                                        <p:tav tm="100000">
                                          <p:val>
                                            <p:strVal val="#ppt_w"/>
                                          </p:val>
                                        </p:tav>
                                      </p:tavLst>
                                    </p:anim>
                                    <p:anim calcmode="lin" valueType="num">
                                      <p:cBhvr>
                                        <p:cTn id="50" dur="1000" fill="hold"/>
                                        <p:tgtEl>
                                          <p:spTgt spid="355"/>
                                        </p:tgtEl>
                                        <p:attrNameLst>
                                          <p:attrName>ppt_h</p:attrName>
                                        </p:attrNameLst>
                                      </p:cBhvr>
                                      <p:tavLst>
                                        <p:tav tm="0">
                                          <p:val>
                                            <p:fltVal val="0"/>
                                          </p:val>
                                        </p:tav>
                                        <p:tav tm="100000">
                                          <p:val>
                                            <p:strVal val="#ppt_h"/>
                                          </p:val>
                                        </p:tav>
                                      </p:tavLst>
                                    </p:anim>
                                    <p:anim calcmode="lin" valueType="num">
                                      <p:cBhvr>
                                        <p:cTn id="51" dur="1000" fill="hold"/>
                                        <p:tgtEl>
                                          <p:spTgt spid="355"/>
                                        </p:tgtEl>
                                        <p:attrNameLst>
                                          <p:attrName>style.rotation</p:attrName>
                                        </p:attrNameLst>
                                      </p:cBhvr>
                                      <p:tavLst>
                                        <p:tav tm="0">
                                          <p:val>
                                            <p:fltVal val="90"/>
                                          </p:val>
                                        </p:tav>
                                        <p:tav tm="100000">
                                          <p:val>
                                            <p:fltVal val="0"/>
                                          </p:val>
                                        </p:tav>
                                      </p:tavLst>
                                    </p:anim>
                                    <p:animEffect transition="in" filter="fade">
                                      <p:cBhvr>
                                        <p:cTn id="52" dur="1000"/>
                                        <p:tgtEl>
                                          <p:spTgt spid="355"/>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356"/>
                                        </p:tgtEl>
                                        <p:attrNameLst>
                                          <p:attrName>style.visibility</p:attrName>
                                        </p:attrNameLst>
                                      </p:cBhvr>
                                      <p:to>
                                        <p:strVal val="visible"/>
                                      </p:to>
                                    </p:set>
                                    <p:anim calcmode="lin" valueType="num">
                                      <p:cBhvr>
                                        <p:cTn id="55" dur="1000" fill="hold"/>
                                        <p:tgtEl>
                                          <p:spTgt spid="356"/>
                                        </p:tgtEl>
                                        <p:attrNameLst>
                                          <p:attrName>ppt_w</p:attrName>
                                        </p:attrNameLst>
                                      </p:cBhvr>
                                      <p:tavLst>
                                        <p:tav tm="0">
                                          <p:val>
                                            <p:fltVal val="0"/>
                                          </p:val>
                                        </p:tav>
                                        <p:tav tm="100000">
                                          <p:val>
                                            <p:strVal val="#ppt_w"/>
                                          </p:val>
                                        </p:tav>
                                      </p:tavLst>
                                    </p:anim>
                                    <p:anim calcmode="lin" valueType="num">
                                      <p:cBhvr>
                                        <p:cTn id="56" dur="1000" fill="hold"/>
                                        <p:tgtEl>
                                          <p:spTgt spid="356"/>
                                        </p:tgtEl>
                                        <p:attrNameLst>
                                          <p:attrName>ppt_h</p:attrName>
                                        </p:attrNameLst>
                                      </p:cBhvr>
                                      <p:tavLst>
                                        <p:tav tm="0">
                                          <p:val>
                                            <p:fltVal val="0"/>
                                          </p:val>
                                        </p:tav>
                                        <p:tav tm="100000">
                                          <p:val>
                                            <p:strVal val="#ppt_h"/>
                                          </p:val>
                                        </p:tav>
                                      </p:tavLst>
                                    </p:anim>
                                    <p:anim calcmode="lin" valueType="num">
                                      <p:cBhvr>
                                        <p:cTn id="57" dur="1000" fill="hold"/>
                                        <p:tgtEl>
                                          <p:spTgt spid="356"/>
                                        </p:tgtEl>
                                        <p:attrNameLst>
                                          <p:attrName>style.rotation</p:attrName>
                                        </p:attrNameLst>
                                      </p:cBhvr>
                                      <p:tavLst>
                                        <p:tav tm="0">
                                          <p:val>
                                            <p:fltVal val="90"/>
                                          </p:val>
                                        </p:tav>
                                        <p:tav tm="100000">
                                          <p:val>
                                            <p:fltVal val="0"/>
                                          </p:val>
                                        </p:tav>
                                      </p:tavLst>
                                    </p:anim>
                                    <p:animEffect transition="in" filter="fade">
                                      <p:cBhvr>
                                        <p:cTn id="58" dur="1000"/>
                                        <p:tgtEl>
                                          <p:spTgt spid="356"/>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357"/>
                                        </p:tgtEl>
                                        <p:attrNameLst>
                                          <p:attrName>style.visibility</p:attrName>
                                        </p:attrNameLst>
                                      </p:cBhvr>
                                      <p:to>
                                        <p:strVal val="visible"/>
                                      </p:to>
                                    </p:set>
                                    <p:anim calcmode="lin" valueType="num">
                                      <p:cBhvr>
                                        <p:cTn id="61" dur="1000" fill="hold"/>
                                        <p:tgtEl>
                                          <p:spTgt spid="357"/>
                                        </p:tgtEl>
                                        <p:attrNameLst>
                                          <p:attrName>ppt_w</p:attrName>
                                        </p:attrNameLst>
                                      </p:cBhvr>
                                      <p:tavLst>
                                        <p:tav tm="0">
                                          <p:val>
                                            <p:fltVal val="0"/>
                                          </p:val>
                                        </p:tav>
                                        <p:tav tm="100000">
                                          <p:val>
                                            <p:strVal val="#ppt_w"/>
                                          </p:val>
                                        </p:tav>
                                      </p:tavLst>
                                    </p:anim>
                                    <p:anim calcmode="lin" valueType="num">
                                      <p:cBhvr>
                                        <p:cTn id="62" dur="1000" fill="hold"/>
                                        <p:tgtEl>
                                          <p:spTgt spid="357"/>
                                        </p:tgtEl>
                                        <p:attrNameLst>
                                          <p:attrName>ppt_h</p:attrName>
                                        </p:attrNameLst>
                                      </p:cBhvr>
                                      <p:tavLst>
                                        <p:tav tm="0">
                                          <p:val>
                                            <p:fltVal val="0"/>
                                          </p:val>
                                        </p:tav>
                                        <p:tav tm="100000">
                                          <p:val>
                                            <p:strVal val="#ppt_h"/>
                                          </p:val>
                                        </p:tav>
                                      </p:tavLst>
                                    </p:anim>
                                    <p:anim calcmode="lin" valueType="num">
                                      <p:cBhvr>
                                        <p:cTn id="63" dur="1000" fill="hold"/>
                                        <p:tgtEl>
                                          <p:spTgt spid="357"/>
                                        </p:tgtEl>
                                        <p:attrNameLst>
                                          <p:attrName>style.rotation</p:attrName>
                                        </p:attrNameLst>
                                      </p:cBhvr>
                                      <p:tavLst>
                                        <p:tav tm="0">
                                          <p:val>
                                            <p:fltVal val="90"/>
                                          </p:val>
                                        </p:tav>
                                        <p:tav tm="100000">
                                          <p:val>
                                            <p:fltVal val="0"/>
                                          </p:val>
                                        </p:tav>
                                      </p:tavLst>
                                    </p:anim>
                                    <p:animEffect transition="in" filter="fade">
                                      <p:cBhvr>
                                        <p:cTn id="64" dur="1000"/>
                                        <p:tgtEl>
                                          <p:spTgt spid="357"/>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358"/>
                                        </p:tgtEl>
                                        <p:attrNameLst>
                                          <p:attrName>style.visibility</p:attrName>
                                        </p:attrNameLst>
                                      </p:cBhvr>
                                      <p:to>
                                        <p:strVal val="visible"/>
                                      </p:to>
                                    </p:set>
                                    <p:anim calcmode="lin" valueType="num">
                                      <p:cBhvr>
                                        <p:cTn id="67" dur="1000" fill="hold"/>
                                        <p:tgtEl>
                                          <p:spTgt spid="358"/>
                                        </p:tgtEl>
                                        <p:attrNameLst>
                                          <p:attrName>ppt_w</p:attrName>
                                        </p:attrNameLst>
                                      </p:cBhvr>
                                      <p:tavLst>
                                        <p:tav tm="0">
                                          <p:val>
                                            <p:fltVal val="0"/>
                                          </p:val>
                                        </p:tav>
                                        <p:tav tm="100000">
                                          <p:val>
                                            <p:strVal val="#ppt_w"/>
                                          </p:val>
                                        </p:tav>
                                      </p:tavLst>
                                    </p:anim>
                                    <p:anim calcmode="lin" valueType="num">
                                      <p:cBhvr>
                                        <p:cTn id="68" dur="1000" fill="hold"/>
                                        <p:tgtEl>
                                          <p:spTgt spid="358"/>
                                        </p:tgtEl>
                                        <p:attrNameLst>
                                          <p:attrName>ppt_h</p:attrName>
                                        </p:attrNameLst>
                                      </p:cBhvr>
                                      <p:tavLst>
                                        <p:tav tm="0">
                                          <p:val>
                                            <p:fltVal val="0"/>
                                          </p:val>
                                        </p:tav>
                                        <p:tav tm="100000">
                                          <p:val>
                                            <p:strVal val="#ppt_h"/>
                                          </p:val>
                                        </p:tav>
                                      </p:tavLst>
                                    </p:anim>
                                    <p:anim calcmode="lin" valueType="num">
                                      <p:cBhvr>
                                        <p:cTn id="69" dur="1000" fill="hold"/>
                                        <p:tgtEl>
                                          <p:spTgt spid="358"/>
                                        </p:tgtEl>
                                        <p:attrNameLst>
                                          <p:attrName>style.rotation</p:attrName>
                                        </p:attrNameLst>
                                      </p:cBhvr>
                                      <p:tavLst>
                                        <p:tav tm="0">
                                          <p:val>
                                            <p:fltVal val="90"/>
                                          </p:val>
                                        </p:tav>
                                        <p:tav tm="100000">
                                          <p:val>
                                            <p:fltVal val="0"/>
                                          </p:val>
                                        </p:tav>
                                      </p:tavLst>
                                    </p:anim>
                                    <p:animEffect transition="in" filter="fade">
                                      <p:cBhvr>
                                        <p:cTn id="70" dur="1000"/>
                                        <p:tgtEl>
                                          <p:spTgt spid="358"/>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359"/>
                                        </p:tgtEl>
                                        <p:attrNameLst>
                                          <p:attrName>style.visibility</p:attrName>
                                        </p:attrNameLst>
                                      </p:cBhvr>
                                      <p:to>
                                        <p:strVal val="visible"/>
                                      </p:to>
                                    </p:set>
                                    <p:anim calcmode="lin" valueType="num">
                                      <p:cBhvr>
                                        <p:cTn id="73" dur="1000" fill="hold"/>
                                        <p:tgtEl>
                                          <p:spTgt spid="359"/>
                                        </p:tgtEl>
                                        <p:attrNameLst>
                                          <p:attrName>ppt_w</p:attrName>
                                        </p:attrNameLst>
                                      </p:cBhvr>
                                      <p:tavLst>
                                        <p:tav tm="0">
                                          <p:val>
                                            <p:fltVal val="0"/>
                                          </p:val>
                                        </p:tav>
                                        <p:tav tm="100000">
                                          <p:val>
                                            <p:strVal val="#ppt_w"/>
                                          </p:val>
                                        </p:tav>
                                      </p:tavLst>
                                    </p:anim>
                                    <p:anim calcmode="lin" valueType="num">
                                      <p:cBhvr>
                                        <p:cTn id="74" dur="1000" fill="hold"/>
                                        <p:tgtEl>
                                          <p:spTgt spid="359"/>
                                        </p:tgtEl>
                                        <p:attrNameLst>
                                          <p:attrName>ppt_h</p:attrName>
                                        </p:attrNameLst>
                                      </p:cBhvr>
                                      <p:tavLst>
                                        <p:tav tm="0">
                                          <p:val>
                                            <p:fltVal val="0"/>
                                          </p:val>
                                        </p:tav>
                                        <p:tav tm="100000">
                                          <p:val>
                                            <p:strVal val="#ppt_h"/>
                                          </p:val>
                                        </p:tav>
                                      </p:tavLst>
                                    </p:anim>
                                    <p:anim calcmode="lin" valueType="num">
                                      <p:cBhvr>
                                        <p:cTn id="75" dur="1000" fill="hold"/>
                                        <p:tgtEl>
                                          <p:spTgt spid="359"/>
                                        </p:tgtEl>
                                        <p:attrNameLst>
                                          <p:attrName>style.rotation</p:attrName>
                                        </p:attrNameLst>
                                      </p:cBhvr>
                                      <p:tavLst>
                                        <p:tav tm="0">
                                          <p:val>
                                            <p:fltVal val="90"/>
                                          </p:val>
                                        </p:tav>
                                        <p:tav tm="100000">
                                          <p:val>
                                            <p:fltVal val="0"/>
                                          </p:val>
                                        </p:tav>
                                      </p:tavLst>
                                    </p:anim>
                                    <p:animEffect transition="in" filter="fade">
                                      <p:cBhvr>
                                        <p:cTn id="76" dur="1000"/>
                                        <p:tgtEl>
                                          <p:spTgt spid="359"/>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360"/>
                                        </p:tgtEl>
                                        <p:attrNameLst>
                                          <p:attrName>style.visibility</p:attrName>
                                        </p:attrNameLst>
                                      </p:cBhvr>
                                      <p:to>
                                        <p:strVal val="visible"/>
                                      </p:to>
                                    </p:set>
                                    <p:anim calcmode="lin" valueType="num">
                                      <p:cBhvr>
                                        <p:cTn id="79" dur="1000" fill="hold"/>
                                        <p:tgtEl>
                                          <p:spTgt spid="360"/>
                                        </p:tgtEl>
                                        <p:attrNameLst>
                                          <p:attrName>ppt_w</p:attrName>
                                        </p:attrNameLst>
                                      </p:cBhvr>
                                      <p:tavLst>
                                        <p:tav tm="0">
                                          <p:val>
                                            <p:fltVal val="0"/>
                                          </p:val>
                                        </p:tav>
                                        <p:tav tm="100000">
                                          <p:val>
                                            <p:strVal val="#ppt_w"/>
                                          </p:val>
                                        </p:tav>
                                      </p:tavLst>
                                    </p:anim>
                                    <p:anim calcmode="lin" valueType="num">
                                      <p:cBhvr>
                                        <p:cTn id="80" dur="1000" fill="hold"/>
                                        <p:tgtEl>
                                          <p:spTgt spid="360"/>
                                        </p:tgtEl>
                                        <p:attrNameLst>
                                          <p:attrName>ppt_h</p:attrName>
                                        </p:attrNameLst>
                                      </p:cBhvr>
                                      <p:tavLst>
                                        <p:tav tm="0">
                                          <p:val>
                                            <p:fltVal val="0"/>
                                          </p:val>
                                        </p:tav>
                                        <p:tav tm="100000">
                                          <p:val>
                                            <p:strVal val="#ppt_h"/>
                                          </p:val>
                                        </p:tav>
                                      </p:tavLst>
                                    </p:anim>
                                    <p:anim calcmode="lin" valueType="num">
                                      <p:cBhvr>
                                        <p:cTn id="81" dur="1000" fill="hold"/>
                                        <p:tgtEl>
                                          <p:spTgt spid="360"/>
                                        </p:tgtEl>
                                        <p:attrNameLst>
                                          <p:attrName>style.rotation</p:attrName>
                                        </p:attrNameLst>
                                      </p:cBhvr>
                                      <p:tavLst>
                                        <p:tav tm="0">
                                          <p:val>
                                            <p:fltVal val="90"/>
                                          </p:val>
                                        </p:tav>
                                        <p:tav tm="100000">
                                          <p:val>
                                            <p:fltVal val="0"/>
                                          </p:val>
                                        </p:tav>
                                      </p:tavLst>
                                    </p:anim>
                                    <p:animEffect transition="in" filter="fade">
                                      <p:cBhvr>
                                        <p:cTn id="82" dur="1000"/>
                                        <p:tgtEl>
                                          <p:spTgt spid="360"/>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361"/>
                                        </p:tgtEl>
                                        <p:attrNameLst>
                                          <p:attrName>style.visibility</p:attrName>
                                        </p:attrNameLst>
                                      </p:cBhvr>
                                      <p:to>
                                        <p:strVal val="visible"/>
                                      </p:to>
                                    </p:set>
                                    <p:anim calcmode="lin" valueType="num">
                                      <p:cBhvr>
                                        <p:cTn id="85" dur="1000" fill="hold"/>
                                        <p:tgtEl>
                                          <p:spTgt spid="361"/>
                                        </p:tgtEl>
                                        <p:attrNameLst>
                                          <p:attrName>ppt_w</p:attrName>
                                        </p:attrNameLst>
                                      </p:cBhvr>
                                      <p:tavLst>
                                        <p:tav tm="0">
                                          <p:val>
                                            <p:fltVal val="0"/>
                                          </p:val>
                                        </p:tav>
                                        <p:tav tm="100000">
                                          <p:val>
                                            <p:strVal val="#ppt_w"/>
                                          </p:val>
                                        </p:tav>
                                      </p:tavLst>
                                    </p:anim>
                                    <p:anim calcmode="lin" valueType="num">
                                      <p:cBhvr>
                                        <p:cTn id="86" dur="1000" fill="hold"/>
                                        <p:tgtEl>
                                          <p:spTgt spid="361"/>
                                        </p:tgtEl>
                                        <p:attrNameLst>
                                          <p:attrName>ppt_h</p:attrName>
                                        </p:attrNameLst>
                                      </p:cBhvr>
                                      <p:tavLst>
                                        <p:tav tm="0">
                                          <p:val>
                                            <p:fltVal val="0"/>
                                          </p:val>
                                        </p:tav>
                                        <p:tav tm="100000">
                                          <p:val>
                                            <p:strVal val="#ppt_h"/>
                                          </p:val>
                                        </p:tav>
                                      </p:tavLst>
                                    </p:anim>
                                    <p:anim calcmode="lin" valueType="num">
                                      <p:cBhvr>
                                        <p:cTn id="87" dur="1000" fill="hold"/>
                                        <p:tgtEl>
                                          <p:spTgt spid="361"/>
                                        </p:tgtEl>
                                        <p:attrNameLst>
                                          <p:attrName>style.rotation</p:attrName>
                                        </p:attrNameLst>
                                      </p:cBhvr>
                                      <p:tavLst>
                                        <p:tav tm="0">
                                          <p:val>
                                            <p:fltVal val="90"/>
                                          </p:val>
                                        </p:tav>
                                        <p:tav tm="100000">
                                          <p:val>
                                            <p:fltVal val="0"/>
                                          </p:val>
                                        </p:tav>
                                      </p:tavLst>
                                    </p:anim>
                                    <p:animEffect transition="in" filter="fade">
                                      <p:cBhvr>
                                        <p:cTn id="88" dur="1000"/>
                                        <p:tgtEl>
                                          <p:spTgt spid="361"/>
                                        </p:tgtEl>
                                      </p:cBhvr>
                                    </p:animEffect>
                                  </p:childTnLst>
                                </p:cTn>
                              </p:par>
                              <p:par>
                                <p:cTn id="89" presetID="31" presetClass="entr" presetSubtype="0" fill="hold" grpId="0" nodeType="withEffect">
                                  <p:stCondLst>
                                    <p:cond delay="0"/>
                                  </p:stCondLst>
                                  <p:childTnLst>
                                    <p:set>
                                      <p:cBhvr>
                                        <p:cTn id="90" dur="1" fill="hold">
                                          <p:stCondLst>
                                            <p:cond delay="0"/>
                                          </p:stCondLst>
                                        </p:cTn>
                                        <p:tgtEl>
                                          <p:spTgt spid="363"/>
                                        </p:tgtEl>
                                        <p:attrNameLst>
                                          <p:attrName>style.visibility</p:attrName>
                                        </p:attrNameLst>
                                      </p:cBhvr>
                                      <p:to>
                                        <p:strVal val="visible"/>
                                      </p:to>
                                    </p:set>
                                    <p:anim calcmode="lin" valueType="num">
                                      <p:cBhvr>
                                        <p:cTn id="91" dur="1000" fill="hold"/>
                                        <p:tgtEl>
                                          <p:spTgt spid="363"/>
                                        </p:tgtEl>
                                        <p:attrNameLst>
                                          <p:attrName>ppt_w</p:attrName>
                                        </p:attrNameLst>
                                      </p:cBhvr>
                                      <p:tavLst>
                                        <p:tav tm="0">
                                          <p:val>
                                            <p:fltVal val="0"/>
                                          </p:val>
                                        </p:tav>
                                        <p:tav tm="100000">
                                          <p:val>
                                            <p:strVal val="#ppt_w"/>
                                          </p:val>
                                        </p:tav>
                                      </p:tavLst>
                                    </p:anim>
                                    <p:anim calcmode="lin" valueType="num">
                                      <p:cBhvr>
                                        <p:cTn id="92" dur="1000" fill="hold"/>
                                        <p:tgtEl>
                                          <p:spTgt spid="363"/>
                                        </p:tgtEl>
                                        <p:attrNameLst>
                                          <p:attrName>ppt_h</p:attrName>
                                        </p:attrNameLst>
                                      </p:cBhvr>
                                      <p:tavLst>
                                        <p:tav tm="0">
                                          <p:val>
                                            <p:fltVal val="0"/>
                                          </p:val>
                                        </p:tav>
                                        <p:tav tm="100000">
                                          <p:val>
                                            <p:strVal val="#ppt_h"/>
                                          </p:val>
                                        </p:tav>
                                      </p:tavLst>
                                    </p:anim>
                                    <p:anim calcmode="lin" valueType="num">
                                      <p:cBhvr>
                                        <p:cTn id="93" dur="1000" fill="hold"/>
                                        <p:tgtEl>
                                          <p:spTgt spid="363"/>
                                        </p:tgtEl>
                                        <p:attrNameLst>
                                          <p:attrName>style.rotation</p:attrName>
                                        </p:attrNameLst>
                                      </p:cBhvr>
                                      <p:tavLst>
                                        <p:tav tm="0">
                                          <p:val>
                                            <p:fltVal val="90"/>
                                          </p:val>
                                        </p:tav>
                                        <p:tav tm="100000">
                                          <p:val>
                                            <p:fltVal val="0"/>
                                          </p:val>
                                        </p:tav>
                                      </p:tavLst>
                                    </p:anim>
                                    <p:animEffect transition="in" filter="fade">
                                      <p:cBhvr>
                                        <p:cTn id="94" dur="1000"/>
                                        <p:tgtEl>
                                          <p:spTgt spid="363"/>
                                        </p:tgtEl>
                                      </p:cBhvr>
                                    </p:animEffect>
                                  </p:childTnLst>
                                </p:cTn>
                              </p:par>
                              <p:par>
                                <p:cTn id="95" presetID="31" presetClass="entr" presetSubtype="0" fill="hold" grpId="0" nodeType="withEffect">
                                  <p:stCondLst>
                                    <p:cond delay="0"/>
                                  </p:stCondLst>
                                  <p:childTnLst>
                                    <p:set>
                                      <p:cBhvr>
                                        <p:cTn id="96" dur="1" fill="hold">
                                          <p:stCondLst>
                                            <p:cond delay="0"/>
                                          </p:stCondLst>
                                        </p:cTn>
                                        <p:tgtEl>
                                          <p:spTgt spid="364"/>
                                        </p:tgtEl>
                                        <p:attrNameLst>
                                          <p:attrName>style.visibility</p:attrName>
                                        </p:attrNameLst>
                                      </p:cBhvr>
                                      <p:to>
                                        <p:strVal val="visible"/>
                                      </p:to>
                                    </p:set>
                                    <p:anim calcmode="lin" valueType="num">
                                      <p:cBhvr>
                                        <p:cTn id="97" dur="1000" fill="hold"/>
                                        <p:tgtEl>
                                          <p:spTgt spid="364"/>
                                        </p:tgtEl>
                                        <p:attrNameLst>
                                          <p:attrName>ppt_w</p:attrName>
                                        </p:attrNameLst>
                                      </p:cBhvr>
                                      <p:tavLst>
                                        <p:tav tm="0">
                                          <p:val>
                                            <p:fltVal val="0"/>
                                          </p:val>
                                        </p:tav>
                                        <p:tav tm="100000">
                                          <p:val>
                                            <p:strVal val="#ppt_w"/>
                                          </p:val>
                                        </p:tav>
                                      </p:tavLst>
                                    </p:anim>
                                    <p:anim calcmode="lin" valueType="num">
                                      <p:cBhvr>
                                        <p:cTn id="98" dur="1000" fill="hold"/>
                                        <p:tgtEl>
                                          <p:spTgt spid="364"/>
                                        </p:tgtEl>
                                        <p:attrNameLst>
                                          <p:attrName>ppt_h</p:attrName>
                                        </p:attrNameLst>
                                      </p:cBhvr>
                                      <p:tavLst>
                                        <p:tav tm="0">
                                          <p:val>
                                            <p:fltVal val="0"/>
                                          </p:val>
                                        </p:tav>
                                        <p:tav tm="100000">
                                          <p:val>
                                            <p:strVal val="#ppt_h"/>
                                          </p:val>
                                        </p:tav>
                                      </p:tavLst>
                                    </p:anim>
                                    <p:anim calcmode="lin" valueType="num">
                                      <p:cBhvr>
                                        <p:cTn id="99" dur="1000" fill="hold"/>
                                        <p:tgtEl>
                                          <p:spTgt spid="364"/>
                                        </p:tgtEl>
                                        <p:attrNameLst>
                                          <p:attrName>style.rotation</p:attrName>
                                        </p:attrNameLst>
                                      </p:cBhvr>
                                      <p:tavLst>
                                        <p:tav tm="0">
                                          <p:val>
                                            <p:fltVal val="90"/>
                                          </p:val>
                                        </p:tav>
                                        <p:tav tm="100000">
                                          <p:val>
                                            <p:fltVal val="0"/>
                                          </p:val>
                                        </p:tav>
                                      </p:tavLst>
                                    </p:anim>
                                    <p:animEffect transition="in" filter="fade">
                                      <p:cBhvr>
                                        <p:cTn id="100" dur="1000"/>
                                        <p:tgtEl>
                                          <p:spTgt spid="364"/>
                                        </p:tgtEl>
                                      </p:cBhvr>
                                    </p:animEffect>
                                  </p:childTnLst>
                                </p:cTn>
                              </p:par>
                              <p:par>
                                <p:cTn id="101" presetID="31" presetClass="entr" presetSubtype="0" fill="hold" grpId="0" nodeType="withEffect">
                                  <p:stCondLst>
                                    <p:cond delay="0"/>
                                  </p:stCondLst>
                                  <p:childTnLst>
                                    <p:set>
                                      <p:cBhvr>
                                        <p:cTn id="102" dur="1" fill="hold">
                                          <p:stCondLst>
                                            <p:cond delay="0"/>
                                          </p:stCondLst>
                                        </p:cTn>
                                        <p:tgtEl>
                                          <p:spTgt spid="365"/>
                                        </p:tgtEl>
                                        <p:attrNameLst>
                                          <p:attrName>style.visibility</p:attrName>
                                        </p:attrNameLst>
                                      </p:cBhvr>
                                      <p:to>
                                        <p:strVal val="visible"/>
                                      </p:to>
                                    </p:set>
                                    <p:anim calcmode="lin" valueType="num">
                                      <p:cBhvr>
                                        <p:cTn id="103" dur="1000" fill="hold"/>
                                        <p:tgtEl>
                                          <p:spTgt spid="365"/>
                                        </p:tgtEl>
                                        <p:attrNameLst>
                                          <p:attrName>ppt_w</p:attrName>
                                        </p:attrNameLst>
                                      </p:cBhvr>
                                      <p:tavLst>
                                        <p:tav tm="0">
                                          <p:val>
                                            <p:fltVal val="0"/>
                                          </p:val>
                                        </p:tav>
                                        <p:tav tm="100000">
                                          <p:val>
                                            <p:strVal val="#ppt_w"/>
                                          </p:val>
                                        </p:tav>
                                      </p:tavLst>
                                    </p:anim>
                                    <p:anim calcmode="lin" valueType="num">
                                      <p:cBhvr>
                                        <p:cTn id="104" dur="1000" fill="hold"/>
                                        <p:tgtEl>
                                          <p:spTgt spid="365"/>
                                        </p:tgtEl>
                                        <p:attrNameLst>
                                          <p:attrName>ppt_h</p:attrName>
                                        </p:attrNameLst>
                                      </p:cBhvr>
                                      <p:tavLst>
                                        <p:tav tm="0">
                                          <p:val>
                                            <p:fltVal val="0"/>
                                          </p:val>
                                        </p:tav>
                                        <p:tav tm="100000">
                                          <p:val>
                                            <p:strVal val="#ppt_h"/>
                                          </p:val>
                                        </p:tav>
                                      </p:tavLst>
                                    </p:anim>
                                    <p:anim calcmode="lin" valueType="num">
                                      <p:cBhvr>
                                        <p:cTn id="105" dur="1000" fill="hold"/>
                                        <p:tgtEl>
                                          <p:spTgt spid="365"/>
                                        </p:tgtEl>
                                        <p:attrNameLst>
                                          <p:attrName>style.rotation</p:attrName>
                                        </p:attrNameLst>
                                      </p:cBhvr>
                                      <p:tavLst>
                                        <p:tav tm="0">
                                          <p:val>
                                            <p:fltVal val="90"/>
                                          </p:val>
                                        </p:tav>
                                        <p:tav tm="100000">
                                          <p:val>
                                            <p:fltVal val="0"/>
                                          </p:val>
                                        </p:tav>
                                      </p:tavLst>
                                    </p:anim>
                                    <p:animEffect transition="in" filter="fade">
                                      <p:cBhvr>
                                        <p:cTn id="106" dur="1000"/>
                                        <p:tgtEl>
                                          <p:spTgt spid="365"/>
                                        </p:tgtEl>
                                      </p:cBhvr>
                                    </p:animEffect>
                                  </p:childTnLst>
                                </p:cTn>
                              </p:par>
                              <p:par>
                                <p:cTn id="107" presetID="31" presetClass="entr" presetSubtype="0" fill="hold" grpId="0" nodeType="withEffect">
                                  <p:stCondLst>
                                    <p:cond delay="0"/>
                                  </p:stCondLst>
                                  <p:childTnLst>
                                    <p:set>
                                      <p:cBhvr>
                                        <p:cTn id="108" dur="1" fill="hold">
                                          <p:stCondLst>
                                            <p:cond delay="0"/>
                                          </p:stCondLst>
                                        </p:cTn>
                                        <p:tgtEl>
                                          <p:spTgt spid="366"/>
                                        </p:tgtEl>
                                        <p:attrNameLst>
                                          <p:attrName>style.visibility</p:attrName>
                                        </p:attrNameLst>
                                      </p:cBhvr>
                                      <p:to>
                                        <p:strVal val="visible"/>
                                      </p:to>
                                    </p:set>
                                    <p:anim calcmode="lin" valueType="num">
                                      <p:cBhvr>
                                        <p:cTn id="109" dur="1000" fill="hold"/>
                                        <p:tgtEl>
                                          <p:spTgt spid="366"/>
                                        </p:tgtEl>
                                        <p:attrNameLst>
                                          <p:attrName>ppt_w</p:attrName>
                                        </p:attrNameLst>
                                      </p:cBhvr>
                                      <p:tavLst>
                                        <p:tav tm="0">
                                          <p:val>
                                            <p:fltVal val="0"/>
                                          </p:val>
                                        </p:tav>
                                        <p:tav tm="100000">
                                          <p:val>
                                            <p:strVal val="#ppt_w"/>
                                          </p:val>
                                        </p:tav>
                                      </p:tavLst>
                                    </p:anim>
                                    <p:anim calcmode="lin" valueType="num">
                                      <p:cBhvr>
                                        <p:cTn id="110" dur="1000" fill="hold"/>
                                        <p:tgtEl>
                                          <p:spTgt spid="366"/>
                                        </p:tgtEl>
                                        <p:attrNameLst>
                                          <p:attrName>ppt_h</p:attrName>
                                        </p:attrNameLst>
                                      </p:cBhvr>
                                      <p:tavLst>
                                        <p:tav tm="0">
                                          <p:val>
                                            <p:fltVal val="0"/>
                                          </p:val>
                                        </p:tav>
                                        <p:tav tm="100000">
                                          <p:val>
                                            <p:strVal val="#ppt_h"/>
                                          </p:val>
                                        </p:tav>
                                      </p:tavLst>
                                    </p:anim>
                                    <p:anim calcmode="lin" valueType="num">
                                      <p:cBhvr>
                                        <p:cTn id="111" dur="1000" fill="hold"/>
                                        <p:tgtEl>
                                          <p:spTgt spid="366"/>
                                        </p:tgtEl>
                                        <p:attrNameLst>
                                          <p:attrName>style.rotation</p:attrName>
                                        </p:attrNameLst>
                                      </p:cBhvr>
                                      <p:tavLst>
                                        <p:tav tm="0">
                                          <p:val>
                                            <p:fltVal val="90"/>
                                          </p:val>
                                        </p:tav>
                                        <p:tav tm="100000">
                                          <p:val>
                                            <p:fltVal val="0"/>
                                          </p:val>
                                        </p:tav>
                                      </p:tavLst>
                                    </p:anim>
                                    <p:animEffect transition="in" filter="fade">
                                      <p:cBhvr>
                                        <p:cTn id="112" dur="1000"/>
                                        <p:tgtEl>
                                          <p:spTgt spid="366"/>
                                        </p:tgtEl>
                                      </p:cBhvr>
                                    </p:animEffect>
                                  </p:childTnLst>
                                </p:cTn>
                              </p:par>
                              <p:par>
                                <p:cTn id="113" presetID="31" presetClass="entr" presetSubtype="0" fill="hold" grpId="0" nodeType="withEffect">
                                  <p:stCondLst>
                                    <p:cond delay="0"/>
                                  </p:stCondLst>
                                  <p:childTnLst>
                                    <p:set>
                                      <p:cBhvr>
                                        <p:cTn id="114" dur="1" fill="hold">
                                          <p:stCondLst>
                                            <p:cond delay="0"/>
                                          </p:stCondLst>
                                        </p:cTn>
                                        <p:tgtEl>
                                          <p:spTgt spid="367"/>
                                        </p:tgtEl>
                                        <p:attrNameLst>
                                          <p:attrName>style.visibility</p:attrName>
                                        </p:attrNameLst>
                                      </p:cBhvr>
                                      <p:to>
                                        <p:strVal val="visible"/>
                                      </p:to>
                                    </p:set>
                                    <p:anim calcmode="lin" valueType="num">
                                      <p:cBhvr>
                                        <p:cTn id="115" dur="1000" fill="hold"/>
                                        <p:tgtEl>
                                          <p:spTgt spid="367"/>
                                        </p:tgtEl>
                                        <p:attrNameLst>
                                          <p:attrName>ppt_w</p:attrName>
                                        </p:attrNameLst>
                                      </p:cBhvr>
                                      <p:tavLst>
                                        <p:tav tm="0">
                                          <p:val>
                                            <p:fltVal val="0"/>
                                          </p:val>
                                        </p:tav>
                                        <p:tav tm="100000">
                                          <p:val>
                                            <p:strVal val="#ppt_w"/>
                                          </p:val>
                                        </p:tav>
                                      </p:tavLst>
                                    </p:anim>
                                    <p:anim calcmode="lin" valueType="num">
                                      <p:cBhvr>
                                        <p:cTn id="116" dur="1000" fill="hold"/>
                                        <p:tgtEl>
                                          <p:spTgt spid="367"/>
                                        </p:tgtEl>
                                        <p:attrNameLst>
                                          <p:attrName>ppt_h</p:attrName>
                                        </p:attrNameLst>
                                      </p:cBhvr>
                                      <p:tavLst>
                                        <p:tav tm="0">
                                          <p:val>
                                            <p:fltVal val="0"/>
                                          </p:val>
                                        </p:tav>
                                        <p:tav tm="100000">
                                          <p:val>
                                            <p:strVal val="#ppt_h"/>
                                          </p:val>
                                        </p:tav>
                                      </p:tavLst>
                                    </p:anim>
                                    <p:anim calcmode="lin" valueType="num">
                                      <p:cBhvr>
                                        <p:cTn id="117" dur="1000" fill="hold"/>
                                        <p:tgtEl>
                                          <p:spTgt spid="367"/>
                                        </p:tgtEl>
                                        <p:attrNameLst>
                                          <p:attrName>style.rotation</p:attrName>
                                        </p:attrNameLst>
                                      </p:cBhvr>
                                      <p:tavLst>
                                        <p:tav tm="0">
                                          <p:val>
                                            <p:fltVal val="90"/>
                                          </p:val>
                                        </p:tav>
                                        <p:tav tm="100000">
                                          <p:val>
                                            <p:fltVal val="0"/>
                                          </p:val>
                                        </p:tav>
                                      </p:tavLst>
                                    </p:anim>
                                    <p:animEffect transition="in" filter="fade">
                                      <p:cBhvr>
                                        <p:cTn id="118" dur="1000"/>
                                        <p:tgtEl>
                                          <p:spTgt spid="367"/>
                                        </p:tgtEl>
                                      </p:cBhvr>
                                    </p:animEffect>
                                  </p:childTnLst>
                                </p:cTn>
                              </p:par>
                              <p:par>
                                <p:cTn id="119" presetID="42" presetClass="entr" presetSubtype="0" fill="hold" nodeType="withEffect">
                                  <p:stCondLst>
                                    <p:cond delay="500"/>
                                  </p:stCondLst>
                                  <p:childTnLst>
                                    <p:set>
                                      <p:cBhvr>
                                        <p:cTn id="120" dur="1" fill="hold">
                                          <p:stCondLst>
                                            <p:cond delay="0"/>
                                          </p:stCondLst>
                                        </p:cTn>
                                        <p:tgtEl>
                                          <p:spTgt spid="5"/>
                                        </p:tgtEl>
                                        <p:attrNameLst>
                                          <p:attrName>style.visibility</p:attrName>
                                        </p:attrNameLst>
                                      </p:cBhvr>
                                      <p:to>
                                        <p:strVal val="visible"/>
                                      </p:to>
                                    </p:set>
                                    <p:animEffect transition="in" filter="fade">
                                      <p:cBhvr>
                                        <p:cTn id="121" dur="500"/>
                                        <p:tgtEl>
                                          <p:spTgt spid="5"/>
                                        </p:tgtEl>
                                      </p:cBhvr>
                                    </p:animEffect>
                                    <p:anim calcmode="lin" valueType="num">
                                      <p:cBhvr>
                                        <p:cTn id="122" dur="500" fill="hold"/>
                                        <p:tgtEl>
                                          <p:spTgt spid="5"/>
                                        </p:tgtEl>
                                        <p:attrNameLst>
                                          <p:attrName>ppt_x</p:attrName>
                                        </p:attrNameLst>
                                      </p:cBhvr>
                                      <p:tavLst>
                                        <p:tav tm="0">
                                          <p:val>
                                            <p:strVal val="#ppt_x"/>
                                          </p:val>
                                        </p:tav>
                                        <p:tav tm="100000">
                                          <p:val>
                                            <p:strVal val="#ppt_x"/>
                                          </p:val>
                                        </p:tav>
                                      </p:tavLst>
                                    </p:anim>
                                    <p:anim calcmode="lin" valueType="num">
                                      <p:cBhvr>
                                        <p:cTn id="123" dur="500" fill="hold"/>
                                        <p:tgtEl>
                                          <p:spTgt spid="5"/>
                                        </p:tgtEl>
                                        <p:attrNameLst>
                                          <p:attrName>ppt_y</p:attrName>
                                        </p:attrNameLst>
                                      </p:cBhvr>
                                      <p:tavLst>
                                        <p:tav tm="0">
                                          <p:val>
                                            <p:strVal val="#ppt_y+.1"/>
                                          </p:val>
                                        </p:tav>
                                        <p:tav tm="100000">
                                          <p:val>
                                            <p:strVal val="#ppt_y"/>
                                          </p:val>
                                        </p:tav>
                                      </p:tavLst>
                                    </p:anim>
                                  </p:childTnLst>
                                </p:cTn>
                              </p:par>
                              <p:par>
                                <p:cTn id="124" presetID="42" presetClass="entr" presetSubtype="0" fill="hold" grpId="0" nodeType="withEffect">
                                  <p:stCondLst>
                                    <p:cond delay="500"/>
                                  </p:stCondLst>
                                  <p:childTnLst>
                                    <p:set>
                                      <p:cBhvr>
                                        <p:cTn id="125" dur="1" fill="hold">
                                          <p:stCondLst>
                                            <p:cond delay="0"/>
                                          </p:stCondLst>
                                        </p:cTn>
                                        <p:tgtEl>
                                          <p:spTgt spid="344"/>
                                        </p:tgtEl>
                                        <p:attrNameLst>
                                          <p:attrName>style.visibility</p:attrName>
                                        </p:attrNameLst>
                                      </p:cBhvr>
                                      <p:to>
                                        <p:strVal val="visible"/>
                                      </p:to>
                                    </p:set>
                                    <p:animEffect transition="in" filter="fade">
                                      <p:cBhvr>
                                        <p:cTn id="126" dur="500"/>
                                        <p:tgtEl>
                                          <p:spTgt spid="344"/>
                                        </p:tgtEl>
                                      </p:cBhvr>
                                    </p:animEffect>
                                    <p:anim calcmode="lin" valueType="num">
                                      <p:cBhvr>
                                        <p:cTn id="127" dur="500" fill="hold"/>
                                        <p:tgtEl>
                                          <p:spTgt spid="344"/>
                                        </p:tgtEl>
                                        <p:attrNameLst>
                                          <p:attrName>ppt_x</p:attrName>
                                        </p:attrNameLst>
                                      </p:cBhvr>
                                      <p:tavLst>
                                        <p:tav tm="0">
                                          <p:val>
                                            <p:strVal val="#ppt_x"/>
                                          </p:val>
                                        </p:tav>
                                        <p:tav tm="100000">
                                          <p:val>
                                            <p:strVal val="#ppt_x"/>
                                          </p:val>
                                        </p:tav>
                                      </p:tavLst>
                                    </p:anim>
                                    <p:anim calcmode="lin" valueType="num">
                                      <p:cBhvr>
                                        <p:cTn id="128" dur="500" fill="hold"/>
                                        <p:tgtEl>
                                          <p:spTgt spid="344"/>
                                        </p:tgtEl>
                                        <p:attrNameLst>
                                          <p:attrName>ppt_y</p:attrName>
                                        </p:attrNameLst>
                                      </p:cBhvr>
                                      <p:tavLst>
                                        <p:tav tm="0">
                                          <p:val>
                                            <p:strVal val="#ppt_y+.1"/>
                                          </p:val>
                                        </p:tav>
                                        <p:tav tm="100000">
                                          <p:val>
                                            <p:strVal val="#ppt_y"/>
                                          </p:val>
                                        </p:tav>
                                      </p:tavLst>
                                    </p:anim>
                                  </p:childTnLst>
                                </p:cTn>
                              </p:par>
                              <p:par>
                                <p:cTn id="129" presetID="42" presetClass="entr" presetSubtype="0" fill="hold" grpId="0" nodeType="withEffect">
                                  <p:stCondLst>
                                    <p:cond delay="500"/>
                                  </p:stCondLst>
                                  <p:childTnLst>
                                    <p:set>
                                      <p:cBhvr>
                                        <p:cTn id="130" dur="1" fill="hold">
                                          <p:stCondLst>
                                            <p:cond delay="0"/>
                                          </p:stCondLst>
                                        </p:cTn>
                                        <p:tgtEl>
                                          <p:spTgt spid="345">
                                            <p:txEl>
                                              <p:pRg st="0" end="0"/>
                                            </p:txEl>
                                          </p:spTgt>
                                        </p:tgtEl>
                                        <p:attrNameLst>
                                          <p:attrName>style.visibility</p:attrName>
                                        </p:attrNameLst>
                                      </p:cBhvr>
                                      <p:to>
                                        <p:strVal val="visible"/>
                                      </p:to>
                                    </p:set>
                                    <p:animEffect transition="in" filter="fade">
                                      <p:cBhvr>
                                        <p:cTn id="131" dur="500"/>
                                        <p:tgtEl>
                                          <p:spTgt spid="345">
                                            <p:txEl>
                                              <p:pRg st="0" end="0"/>
                                            </p:txEl>
                                          </p:spTgt>
                                        </p:tgtEl>
                                      </p:cBhvr>
                                    </p:animEffect>
                                    <p:anim calcmode="lin" valueType="num">
                                      <p:cBhvr>
                                        <p:cTn id="132" dur="500" fill="hold"/>
                                        <p:tgtEl>
                                          <p:spTgt spid="345">
                                            <p:txEl>
                                              <p:pRg st="0" end="0"/>
                                            </p:txEl>
                                          </p:spTgt>
                                        </p:tgtEl>
                                        <p:attrNameLst>
                                          <p:attrName>ppt_x</p:attrName>
                                        </p:attrNameLst>
                                      </p:cBhvr>
                                      <p:tavLst>
                                        <p:tav tm="0">
                                          <p:val>
                                            <p:strVal val="#ppt_x"/>
                                          </p:val>
                                        </p:tav>
                                        <p:tav tm="100000">
                                          <p:val>
                                            <p:strVal val="#ppt_x"/>
                                          </p:val>
                                        </p:tav>
                                      </p:tavLst>
                                    </p:anim>
                                    <p:anim calcmode="lin" valueType="num">
                                      <p:cBhvr>
                                        <p:cTn id="133" dur="500" fill="hold"/>
                                        <p:tgtEl>
                                          <p:spTgt spid="345">
                                            <p:txEl>
                                              <p:pRg st="0" end="0"/>
                                            </p:txEl>
                                          </p:spTgt>
                                        </p:tgtEl>
                                        <p:attrNameLst>
                                          <p:attrName>ppt_y</p:attrName>
                                        </p:attrNameLst>
                                      </p:cBhvr>
                                      <p:tavLst>
                                        <p:tav tm="0">
                                          <p:val>
                                            <p:strVal val="#ppt_y+.1"/>
                                          </p:val>
                                        </p:tav>
                                        <p:tav tm="100000">
                                          <p:val>
                                            <p:strVal val="#ppt_y"/>
                                          </p:val>
                                        </p:tav>
                                      </p:tavLst>
                                    </p:anim>
                                  </p:childTnLst>
                                </p:cTn>
                              </p:par>
                              <p:par>
                                <p:cTn id="134" presetID="42" presetClass="entr" presetSubtype="0" fill="hold" grpId="0" nodeType="withEffect">
                                  <p:stCondLst>
                                    <p:cond delay="500"/>
                                  </p:stCondLst>
                                  <p:childTnLst>
                                    <p:set>
                                      <p:cBhvr>
                                        <p:cTn id="135" dur="1" fill="hold">
                                          <p:stCondLst>
                                            <p:cond delay="0"/>
                                          </p:stCondLst>
                                        </p:cTn>
                                        <p:tgtEl>
                                          <p:spTgt spid="345">
                                            <p:txEl>
                                              <p:pRg st="1" end="1"/>
                                            </p:txEl>
                                          </p:spTgt>
                                        </p:tgtEl>
                                        <p:attrNameLst>
                                          <p:attrName>style.visibility</p:attrName>
                                        </p:attrNameLst>
                                      </p:cBhvr>
                                      <p:to>
                                        <p:strVal val="visible"/>
                                      </p:to>
                                    </p:set>
                                    <p:animEffect transition="in" filter="fade">
                                      <p:cBhvr>
                                        <p:cTn id="136" dur="500"/>
                                        <p:tgtEl>
                                          <p:spTgt spid="345">
                                            <p:txEl>
                                              <p:pRg st="1" end="1"/>
                                            </p:txEl>
                                          </p:spTgt>
                                        </p:tgtEl>
                                      </p:cBhvr>
                                    </p:animEffect>
                                    <p:anim calcmode="lin" valueType="num">
                                      <p:cBhvr>
                                        <p:cTn id="137" dur="500" fill="hold"/>
                                        <p:tgtEl>
                                          <p:spTgt spid="345">
                                            <p:txEl>
                                              <p:pRg st="1" end="1"/>
                                            </p:txEl>
                                          </p:spTgt>
                                        </p:tgtEl>
                                        <p:attrNameLst>
                                          <p:attrName>ppt_x</p:attrName>
                                        </p:attrNameLst>
                                      </p:cBhvr>
                                      <p:tavLst>
                                        <p:tav tm="0">
                                          <p:val>
                                            <p:strVal val="#ppt_x"/>
                                          </p:val>
                                        </p:tav>
                                        <p:tav tm="100000">
                                          <p:val>
                                            <p:strVal val="#ppt_x"/>
                                          </p:val>
                                        </p:tav>
                                      </p:tavLst>
                                    </p:anim>
                                    <p:anim calcmode="lin" valueType="num">
                                      <p:cBhvr>
                                        <p:cTn id="138" dur="500" fill="hold"/>
                                        <p:tgtEl>
                                          <p:spTgt spid="345">
                                            <p:txEl>
                                              <p:pRg st="1" end="1"/>
                                            </p:txEl>
                                          </p:spTgt>
                                        </p:tgtEl>
                                        <p:attrNameLst>
                                          <p:attrName>ppt_y</p:attrName>
                                        </p:attrNameLst>
                                      </p:cBhvr>
                                      <p:tavLst>
                                        <p:tav tm="0">
                                          <p:val>
                                            <p:strVal val="#ppt_y+.1"/>
                                          </p:val>
                                        </p:tav>
                                        <p:tav tm="100000">
                                          <p:val>
                                            <p:strVal val="#ppt_y"/>
                                          </p:val>
                                        </p:tav>
                                      </p:tavLst>
                                    </p:anim>
                                  </p:childTnLst>
                                </p:cTn>
                              </p:par>
                              <p:par>
                                <p:cTn id="139" presetID="42" presetClass="entr" presetSubtype="0" fill="hold" grpId="0" nodeType="withEffect">
                                  <p:stCondLst>
                                    <p:cond delay="500"/>
                                  </p:stCondLst>
                                  <p:childTnLst>
                                    <p:set>
                                      <p:cBhvr>
                                        <p:cTn id="140" dur="1" fill="hold">
                                          <p:stCondLst>
                                            <p:cond delay="0"/>
                                          </p:stCondLst>
                                        </p:cTn>
                                        <p:tgtEl>
                                          <p:spTgt spid="345">
                                            <p:txEl>
                                              <p:pRg st="2" end="2"/>
                                            </p:txEl>
                                          </p:spTgt>
                                        </p:tgtEl>
                                        <p:attrNameLst>
                                          <p:attrName>style.visibility</p:attrName>
                                        </p:attrNameLst>
                                      </p:cBhvr>
                                      <p:to>
                                        <p:strVal val="visible"/>
                                      </p:to>
                                    </p:set>
                                    <p:animEffect transition="in" filter="fade">
                                      <p:cBhvr>
                                        <p:cTn id="141" dur="500"/>
                                        <p:tgtEl>
                                          <p:spTgt spid="345">
                                            <p:txEl>
                                              <p:pRg st="2" end="2"/>
                                            </p:txEl>
                                          </p:spTgt>
                                        </p:tgtEl>
                                      </p:cBhvr>
                                    </p:animEffect>
                                    <p:anim calcmode="lin" valueType="num">
                                      <p:cBhvr>
                                        <p:cTn id="142" dur="500" fill="hold"/>
                                        <p:tgtEl>
                                          <p:spTgt spid="345">
                                            <p:txEl>
                                              <p:pRg st="2" end="2"/>
                                            </p:txEl>
                                          </p:spTgt>
                                        </p:tgtEl>
                                        <p:attrNameLst>
                                          <p:attrName>ppt_x</p:attrName>
                                        </p:attrNameLst>
                                      </p:cBhvr>
                                      <p:tavLst>
                                        <p:tav tm="0">
                                          <p:val>
                                            <p:strVal val="#ppt_x"/>
                                          </p:val>
                                        </p:tav>
                                        <p:tav tm="100000">
                                          <p:val>
                                            <p:strVal val="#ppt_x"/>
                                          </p:val>
                                        </p:tav>
                                      </p:tavLst>
                                    </p:anim>
                                    <p:anim calcmode="lin" valueType="num">
                                      <p:cBhvr>
                                        <p:cTn id="143" dur="500" fill="hold"/>
                                        <p:tgtEl>
                                          <p:spTgt spid="345">
                                            <p:txEl>
                                              <p:pRg st="2" end="2"/>
                                            </p:txEl>
                                          </p:spTgt>
                                        </p:tgtEl>
                                        <p:attrNameLst>
                                          <p:attrName>ppt_y</p:attrName>
                                        </p:attrNameLst>
                                      </p:cBhvr>
                                      <p:tavLst>
                                        <p:tav tm="0">
                                          <p:val>
                                            <p:strVal val="#ppt_y+.1"/>
                                          </p:val>
                                        </p:tav>
                                        <p:tav tm="100000">
                                          <p:val>
                                            <p:strVal val="#ppt_y"/>
                                          </p:val>
                                        </p:tav>
                                      </p:tavLst>
                                    </p:anim>
                                  </p:childTnLst>
                                </p:cTn>
                              </p:par>
                              <p:par>
                                <p:cTn id="144" presetID="42" presetClass="entr" presetSubtype="0" fill="hold" grpId="0" nodeType="withEffect">
                                  <p:stCondLst>
                                    <p:cond delay="500"/>
                                  </p:stCondLst>
                                  <p:childTnLst>
                                    <p:set>
                                      <p:cBhvr>
                                        <p:cTn id="145" dur="1" fill="hold">
                                          <p:stCondLst>
                                            <p:cond delay="0"/>
                                          </p:stCondLst>
                                        </p:cTn>
                                        <p:tgtEl>
                                          <p:spTgt spid="345">
                                            <p:txEl>
                                              <p:pRg st="3" end="3"/>
                                            </p:txEl>
                                          </p:spTgt>
                                        </p:tgtEl>
                                        <p:attrNameLst>
                                          <p:attrName>style.visibility</p:attrName>
                                        </p:attrNameLst>
                                      </p:cBhvr>
                                      <p:to>
                                        <p:strVal val="visible"/>
                                      </p:to>
                                    </p:set>
                                    <p:animEffect transition="in" filter="fade">
                                      <p:cBhvr>
                                        <p:cTn id="146" dur="500"/>
                                        <p:tgtEl>
                                          <p:spTgt spid="345">
                                            <p:txEl>
                                              <p:pRg st="3" end="3"/>
                                            </p:txEl>
                                          </p:spTgt>
                                        </p:tgtEl>
                                      </p:cBhvr>
                                    </p:animEffect>
                                    <p:anim calcmode="lin" valueType="num">
                                      <p:cBhvr>
                                        <p:cTn id="147" dur="500" fill="hold"/>
                                        <p:tgtEl>
                                          <p:spTgt spid="345">
                                            <p:txEl>
                                              <p:pRg st="3" end="3"/>
                                            </p:txEl>
                                          </p:spTgt>
                                        </p:tgtEl>
                                        <p:attrNameLst>
                                          <p:attrName>ppt_x</p:attrName>
                                        </p:attrNameLst>
                                      </p:cBhvr>
                                      <p:tavLst>
                                        <p:tav tm="0">
                                          <p:val>
                                            <p:strVal val="#ppt_x"/>
                                          </p:val>
                                        </p:tav>
                                        <p:tav tm="100000">
                                          <p:val>
                                            <p:strVal val="#ppt_x"/>
                                          </p:val>
                                        </p:tav>
                                      </p:tavLst>
                                    </p:anim>
                                    <p:anim calcmode="lin" valueType="num">
                                      <p:cBhvr>
                                        <p:cTn id="148" dur="500" fill="hold"/>
                                        <p:tgtEl>
                                          <p:spTgt spid="345">
                                            <p:txEl>
                                              <p:pRg st="3" end="3"/>
                                            </p:txEl>
                                          </p:spTgt>
                                        </p:tgtEl>
                                        <p:attrNameLst>
                                          <p:attrName>ppt_y</p:attrName>
                                        </p:attrNameLst>
                                      </p:cBhvr>
                                      <p:tavLst>
                                        <p:tav tm="0">
                                          <p:val>
                                            <p:strVal val="#ppt_y+.1"/>
                                          </p:val>
                                        </p:tav>
                                        <p:tav tm="100000">
                                          <p:val>
                                            <p:strVal val="#ppt_y"/>
                                          </p:val>
                                        </p:tav>
                                      </p:tavLst>
                                    </p:anim>
                                  </p:childTnLst>
                                </p:cTn>
                              </p:par>
                              <p:par>
                                <p:cTn id="149" presetID="42" presetClass="entr" presetSubtype="0" fill="hold" grpId="0" nodeType="withEffect">
                                  <p:stCondLst>
                                    <p:cond delay="500"/>
                                  </p:stCondLst>
                                  <p:childTnLst>
                                    <p:set>
                                      <p:cBhvr>
                                        <p:cTn id="150" dur="1" fill="hold">
                                          <p:stCondLst>
                                            <p:cond delay="0"/>
                                          </p:stCondLst>
                                        </p:cTn>
                                        <p:tgtEl>
                                          <p:spTgt spid="345">
                                            <p:txEl>
                                              <p:pRg st="4" end="4"/>
                                            </p:txEl>
                                          </p:spTgt>
                                        </p:tgtEl>
                                        <p:attrNameLst>
                                          <p:attrName>style.visibility</p:attrName>
                                        </p:attrNameLst>
                                      </p:cBhvr>
                                      <p:to>
                                        <p:strVal val="visible"/>
                                      </p:to>
                                    </p:set>
                                    <p:animEffect transition="in" filter="fade">
                                      <p:cBhvr>
                                        <p:cTn id="151" dur="500"/>
                                        <p:tgtEl>
                                          <p:spTgt spid="345">
                                            <p:txEl>
                                              <p:pRg st="4" end="4"/>
                                            </p:txEl>
                                          </p:spTgt>
                                        </p:tgtEl>
                                      </p:cBhvr>
                                    </p:animEffect>
                                    <p:anim calcmode="lin" valueType="num">
                                      <p:cBhvr>
                                        <p:cTn id="152" dur="500" fill="hold"/>
                                        <p:tgtEl>
                                          <p:spTgt spid="345">
                                            <p:txEl>
                                              <p:pRg st="4" end="4"/>
                                            </p:txEl>
                                          </p:spTgt>
                                        </p:tgtEl>
                                        <p:attrNameLst>
                                          <p:attrName>ppt_x</p:attrName>
                                        </p:attrNameLst>
                                      </p:cBhvr>
                                      <p:tavLst>
                                        <p:tav tm="0">
                                          <p:val>
                                            <p:strVal val="#ppt_x"/>
                                          </p:val>
                                        </p:tav>
                                        <p:tav tm="100000">
                                          <p:val>
                                            <p:strVal val="#ppt_x"/>
                                          </p:val>
                                        </p:tav>
                                      </p:tavLst>
                                    </p:anim>
                                    <p:anim calcmode="lin" valueType="num">
                                      <p:cBhvr>
                                        <p:cTn id="153" dur="500" fill="hold"/>
                                        <p:tgtEl>
                                          <p:spTgt spid="34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4" grpId="0"/>
      <p:bldP spid="345" grpId="0" uiExpand="1" build="p"/>
      <p:bldP spid="348" grpId="0" animBg="1"/>
      <p:bldP spid="349" grpId="0" animBg="1"/>
      <p:bldP spid="350" grpId="0" animBg="1"/>
      <p:bldP spid="351" grpId="0" animBg="1"/>
      <p:bldP spid="352" grpId="0" animBg="1"/>
      <p:bldP spid="353" grpId="0" animBg="1"/>
      <p:bldP spid="354" grpId="0" animBg="1"/>
      <p:bldP spid="355" grpId="0" animBg="1"/>
      <p:bldP spid="356" grpId="0" animBg="1"/>
      <p:bldP spid="357" grpId="0" animBg="1"/>
      <p:bldP spid="358" grpId="0" animBg="1"/>
      <p:bldP spid="359" grpId="0" animBg="1"/>
      <p:bldP spid="360" grpId="0" animBg="1"/>
      <p:bldP spid="361" grpId="0" animBg="1"/>
      <p:bldP spid="363" grpId="0" animBg="1"/>
      <p:bldP spid="364" grpId="0" animBg="1"/>
      <p:bldP spid="365" grpId="0" animBg="1"/>
      <p:bldP spid="366" grpId="0" animBg="1"/>
      <p:bldP spid="36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2">
            <a:extLst>
              <a:ext uri="{FF2B5EF4-FFF2-40B4-BE49-F238E27FC236}">
                <a16:creationId xmlns:a16="http://schemas.microsoft.com/office/drawing/2014/main" id="{84417D05-F846-04CF-8A3A-5BB520AC175A}"/>
              </a:ext>
            </a:extLst>
          </p:cNvPr>
          <p:cNvGrpSpPr/>
          <p:nvPr/>
        </p:nvGrpSpPr>
        <p:grpSpPr>
          <a:xfrm>
            <a:off x="-180000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86020799-AAA5-2CA3-FF43-7026F9ED79EE}"/>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FC9412A8-7106-86FC-5CAD-1B1140D00466}"/>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Schema esecutivo</a:t>
            </a:r>
          </a:p>
        </p:txBody>
      </p:sp>
      <p:sp>
        <p:nvSpPr>
          <p:cNvPr id="4" name="!!riferimento3.1">
            <a:extLst>
              <a:ext uri="{FF2B5EF4-FFF2-40B4-BE49-F238E27FC236}">
                <a16:creationId xmlns:a16="http://schemas.microsoft.com/office/drawing/2014/main" id="{25F1B75F-5E18-9FD0-4001-307C3155F90C}"/>
              </a:ext>
            </a:extLst>
          </p:cNvPr>
          <p:cNvSpPr txBox="1"/>
          <p:nvPr/>
        </p:nvSpPr>
        <p:spPr>
          <a:xfrm>
            <a:off x="2362975" y="4789552"/>
            <a:ext cx="6421024" cy="227948"/>
          </a:xfrm>
          <a:prstGeom prst="rect">
            <a:avLst/>
          </a:prstGeom>
          <a:noFill/>
        </p:spPr>
        <p:txBody>
          <a:bodyPr wrap="square" rtlCol="0" anchor="b" anchorCtr="0">
            <a:spAutoFit/>
          </a:bodyPr>
          <a:lstStyle/>
          <a:p>
            <a:pPr algn="r">
              <a:lnSpc>
                <a:spcPct val="120000"/>
              </a:lnSpc>
            </a:pPr>
            <a:r>
              <a:rPr lang="it-IT" sz="800" i="1" dirty="0">
                <a:latin typeface="SF Pro Display Thin" pitchFamily="2" charset="0"/>
                <a:ea typeface="SF Pro Display Thin" pitchFamily="2" charset="0"/>
                <a:cs typeface="SF Pro Display Thin" pitchFamily="2" charset="0"/>
              </a:rPr>
              <a:t>Casting </a:t>
            </a:r>
            <a:r>
              <a:rPr lang="it-IT" sz="800" i="1" dirty="0" err="1">
                <a:latin typeface="SF Pro Display Thin" pitchFamily="2" charset="0"/>
                <a:ea typeface="SF Pro Display Thin" pitchFamily="2" charset="0"/>
                <a:cs typeface="SF Pro Display Thin" pitchFamily="2" charset="0"/>
              </a:rPr>
              <a:t>curved</a:t>
            </a:r>
            <a:r>
              <a:rPr lang="it-IT" sz="800" i="1" dirty="0">
                <a:latin typeface="SF Pro Display Thin" pitchFamily="2" charset="0"/>
                <a:ea typeface="SF Pro Display Thin" pitchFamily="2" charset="0"/>
                <a:cs typeface="SF Pro Display Thin" pitchFamily="2" charset="0"/>
              </a:rPr>
              <a:t> shadow on </a:t>
            </a:r>
            <a:r>
              <a:rPr lang="it-IT" sz="800" i="1" dirty="0" err="1">
                <a:latin typeface="SF Pro Display Thin" pitchFamily="2" charset="0"/>
                <a:ea typeface="SF Pro Display Thin" pitchFamily="2" charset="0"/>
                <a:cs typeface="SF Pro Display Thin" pitchFamily="2" charset="0"/>
              </a:rPr>
              <a:t>curved</a:t>
            </a:r>
            <a:r>
              <a:rPr lang="it-IT" sz="800" i="1" dirty="0">
                <a:latin typeface="SF Pro Display Thin" pitchFamily="2" charset="0"/>
                <a:ea typeface="SF Pro Display Thin" pitchFamily="2" charset="0"/>
                <a:cs typeface="SF Pro Display Thin" pitchFamily="2" charset="0"/>
              </a:rPr>
              <a:t> </a:t>
            </a:r>
            <a:r>
              <a:rPr lang="it-IT" sz="800" i="1" dirty="0" err="1">
                <a:latin typeface="SF Pro Display Thin" pitchFamily="2" charset="0"/>
                <a:ea typeface="SF Pro Display Thin" pitchFamily="2" charset="0"/>
                <a:cs typeface="SF Pro Display Thin" pitchFamily="2" charset="0"/>
              </a:rPr>
              <a:t>surfaces</a:t>
            </a:r>
            <a:r>
              <a:rPr lang="it-IT" sz="800" i="1" dirty="0">
                <a:latin typeface="SF Pro Display Thin" pitchFamily="2" charset="0"/>
                <a:ea typeface="SF Pro Display Thin" pitchFamily="2" charset="0"/>
                <a:cs typeface="SF Pro Display Thin" pitchFamily="2" charset="0"/>
              </a:rPr>
              <a:t>, Lance Williams, 1978.</a:t>
            </a:r>
          </a:p>
        </p:txBody>
      </p:sp>
      <p:sp>
        <p:nvSpPr>
          <p:cNvPr id="8" name="!!third-step-descrizione">
            <a:extLst>
              <a:ext uri="{FF2B5EF4-FFF2-40B4-BE49-F238E27FC236}">
                <a16:creationId xmlns:a16="http://schemas.microsoft.com/office/drawing/2014/main" id="{AFF5EA77-1F6E-3136-0881-4881398C0816}"/>
              </a:ext>
            </a:extLst>
          </p:cNvPr>
          <p:cNvSpPr/>
          <p:nvPr/>
        </p:nvSpPr>
        <p:spPr>
          <a:xfrm>
            <a:off x="6900577" y="1283021"/>
            <a:ext cx="1883422" cy="3379105"/>
          </a:xfrm>
          <a:prstGeom prst="roundRect">
            <a:avLst>
              <a:gd name="adj" fmla="val 12103"/>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1800" i="1" dirty="0">
                <a:solidFill>
                  <a:schemeClr val="bg2">
                    <a:lumMod val="10000"/>
                  </a:schemeClr>
                </a:solidFill>
                <a:latin typeface="SF Pro Display" pitchFamily="2" charset="0"/>
                <a:ea typeface="SF Pro Display" pitchFamily="2" charset="0"/>
                <a:cs typeface="SF Pro Display" pitchFamily="2" charset="0"/>
              </a:rPr>
              <a:t>Si ridisegna la scena con una luce più forte applicando il depth test.</a:t>
            </a:r>
          </a:p>
        </p:txBody>
      </p:sp>
      <p:sp>
        <p:nvSpPr>
          <p:cNvPr id="17" name="!third-step-titolo">
            <a:extLst>
              <a:ext uri="{FF2B5EF4-FFF2-40B4-BE49-F238E27FC236}">
                <a16:creationId xmlns:a16="http://schemas.microsoft.com/office/drawing/2014/main" id="{A618D5F8-AB29-0A2D-CED8-82F728F93FAE}"/>
              </a:ext>
            </a:extLst>
          </p:cNvPr>
          <p:cNvSpPr/>
          <p:nvPr/>
        </p:nvSpPr>
        <p:spPr>
          <a:xfrm>
            <a:off x="6900577" y="1283021"/>
            <a:ext cx="1883422" cy="535619"/>
          </a:xfrm>
          <a:prstGeom prst="roundRect">
            <a:avLst>
              <a:gd name="adj" fmla="val 36762"/>
            </a:avLst>
          </a:prstGeom>
          <a:solidFill>
            <a:schemeClr val="bg1"/>
          </a:solidFill>
          <a:ln w="38100">
            <a:solidFill>
              <a:schemeClr val="bg2">
                <a:lumMod val="10000"/>
              </a:schemeClr>
            </a:solidFill>
          </a:ln>
          <a:effectLst>
            <a:outerShdw blurRad="50800" dist="38100" dir="5400000" algn="t" rotWithShape="0">
              <a:schemeClr val="bg2">
                <a:lumMod val="10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2000" b="1" i="1" dirty="0">
                <a:solidFill>
                  <a:schemeClr val="bg2">
                    <a:lumMod val="10000"/>
                  </a:schemeClr>
                </a:solidFill>
                <a:latin typeface="SF Pro Display Semibold" pitchFamily="2" charset="0"/>
                <a:ea typeface="SF Pro Display Semibold" pitchFamily="2" charset="0"/>
                <a:cs typeface="SF Pro Display Semibold" pitchFamily="2" charset="0"/>
              </a:rPr>
              <a:t>Third Step</a:t>
            </a:r>
          </a:p>
        </p:txBody>
      </p:sp>
      <p:sp>
        <p:nvSpPr>
          <p:cNvPr id="12" name="Triangolo 11">
            <a:extLst>
              <a:ext uri="{FF2B5EF4-FFF2-40B4-BE49-F238E27FC236}">
                <a16:creationId xmlns:a16="http://schemas.microsoft.com/office/drawing/2014/main" id="{AAF0BF01-66BF-ECF3-AE40-7F4ABA161B78}"/>
              </a:ext>
            </a:extLst>
          </p:cNvPr>
          <p:cNvSpPr/>
          <p:nvPr/>
        </p:nvSpPr>
        <p:spPr>
          <a:xfrm rot="5400000">
            <a:off x="6416353" y="2918573"/>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7" name="!!second-step-descrizione">
            <a:extLst>
              <a:ext uri="{FF2B5EF4-FFF2-40B4-BE49-F238E27FC236}">
                <a16:creationId xmlns:a16="http://schemas.microsoft.com/office/drawing/2014/main" id="{B647613E-48B3-02BF-6F2D-10086E782BD1}"/>
              </a:ext>
            </a:extLst>
          </p:cNvPr>
          <p:cNvSpPr/>
          <p:nvPr/>
        </p:nvSpPr>
        <p:spPr>
          <a:xfrm>
            <a:off x="4409819" y="1283021"/>
            <a:ext cx="1883422" cy="3379105"/>
          </a:xfrm>
          <a:prstGeom prst="roundRect">
            <a:avLst>
              <a:gd name="adj" fmla="val 12103"/>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1800" i="1" dirty="0">
                <a:solidFill>
                  <a:schemeClr val="bg2">
                    <a:lumMod val="10000"/>
                  </a:schemeClr>
                </a:solidFill>
                <a:latin typeface="SF Pro Display" pitchFamily="2" charset="0"/>
                <a:ea typeface="SF Pro Display" pitchFamily="2" charset="0"/>
                <a:cs typeface="SF Pro Display" pitchFamily="2" charset="0"/>
              </a:rPr>
              <a:t>Si disegna</a:t>
            </a:r>
            <a:br>
              <a:rPr lang="it-IT" sz="1800" i="1" dirty="0">
                <a:solidFill>
                  <a:schemeClr val="bg2">
                    <a:lumMod val="10000"/>
                  </a:schemeClr>
                </a:solidFill>
                <a:latin typeface="SF Pro Display" pitchFamily="2" charset="0"/>
                <a:ea typeface="SF Pro Display" pitchFamily="2" charset="0"/>
                <a:cs typeface="SF Pro Display" pitchFamily="2" charset="0"/>
              </a:rPr>
            </a:br>
            <a:r>
              <a:rPr lang="it-IT" sz="1800" i="1" dirty="0">
                <a:solidFill>
                  <a:schemeClr val="bg2">
                    <a:lumMod val="10000"/>
                  </a:schemeClr>
                </a:solidFill>
                <a:latin typeface="SF Pro Display" pitchFamily="2" charset="0"/>
                <a:ea typeface="SF Pro Display" pitchFamily="2" charset="0"/>
                <a:cs typeface="SF Pro Display" pitchFamily="2" charset="0"/>
              </a:rPr>
              <a:t>la scena</a:t>
            </a:r>
            <a:br>
              <a:rPr lang="it-IT" sz="1800" i="1" dirty="0">
                <a:solidFill>
                  <a:schemeClr val="bg2">
                    <a:lumMod val="10000"/>
                  </a:schemeClr>
                </a:solidFill>
                <a:latin typeface="SF Pro Display" pitchFamily="2" charset="0"/>
                <a:ea typeface="SF Pro Display" pitchFamily="2" charset="0"/>
                <a:cs typeface="SF Pro Display" pitchFamily="2" charset="0"/>
              </a:rPr>
            </a:br>
            <a:r>
              <a:rPr lang="it-IT" sz="1800" i="1" dirty="0">
                <a:solidFill>
                  <a:schemeClr val="bg2">
                    <a:lumMod val="10000"/>
                  </a:schemeClr>
                </a:solidFill>
                <a:latin typeface="SF Pro Display" pitchFamily="2" charset="0"/>
                <a:ea typeface="SF Pro Display" pitchFamily="2" charset="0"/>
                <a:cs typeface="SF Pro Display" pitchFamily="2" charset="0"/>
              </a:rPr>
              <a:t>in ombra.</a:t>
            </a:r>
          </a:p>
        </p:txBody>
      </p:sp>
      <p:sp>
        <p:nvSpPr>
          <p:cNvPr id="16" name="!!second-step-titolo">
            <a:extLst>
              <a:ext uri="{FF2B5EF4-FFF2-40B4-BE49-F238E27FC236}">
                <a16:creationId xmlns:a16="http://schemas.microsoft.com/office/drawing/2014/main" id="{6E151896-9C35-2971-8B97-1BEBC0478575}"/>
              </a:ext>
            </a:extLst>
          </p:cNvPr>
          <p:cNvSpPr/>
          <p:nvPr/>
        </p:nvSpPr>
        <p:spPr>
          <a:xfrm>
            <a:off x="4409819" y="1283021"/>
            <a:ext cx="1883422" cy="535619"/>
          </a:xfrm>
          <a:prstGeom prst="roundRect">
            <a:avLst>
              <a:gd name="adj" fmla="val 36762"/>
            </a:avLst>
          </a:prstGeom>
          <a:solidFill>
            <a:schemeClr val="bg1"/>
          </a:solidFill>
          <a:ln w="38100">
            <a:solidFill>
              <a:schemeClr val="bg2">
                <a:lumMod val="10000"/>
              </a:schemeClr>
            </a:solidFill>
          </a:ln>
          <a:effectLst>
            <a:outerShdw blurRad="50800" dist="38100" dir="5400000" algn="t" rotWithShape="0">
              <a:schemeClr val="bg2">
                <a:lumMod val="10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2000" b="1" i="1" dirty="0">
                <a:solidFill>
                  <a:schemeClr val="bg2">
                    <a:lumMod val="10000"/>
                  </a:schemeClr>
                </a:solidFill>
                <a:latin typeface="SF Pro Display Semibold" pitchFamily="2" charset="0"/>
                <a:ea typeface="SF Pro Display Semibold" pitchFamily="2" charset="0"/>
                <a:cs typeface="SF Pro Display Semibold" pitchFamily="2" charset="0"/>
              </a:rPr>
              <a:t>Second Step</a:t>
            </a:r>
          </a:p>
        </p:txBody>
      </p:sp>
      <p:sp>
        <p:nvSpPr>
          <p:cNvPr id="11" name="Triangolo 10">
            <a:extLst>
              <a:ext uri="{FF2B5EF4-FFF2-40B4-BE49-F238E27FC236}">
                <a16:creationId xmlns:a16="http://schemas.microsoft.com/office/drawing/2014/main" id="{8B81F4A0-7D3D-6C9D-C93A-78871EE6591F}"/>
              </a:ext>
            </a:extLst>
          </p:cNvPr>
          <p:cNvSpPr/>
          <p:nvPr/>
        </p:nvSpPr>
        <p:spPr>
          <a:xfrm rot="5400000">
            <a:off x="3925593" y="2918573"/>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6" name="!!first-step-descrizione">
            <a:extLst>
              <a:ext uri="{FF2B5EF4-FFF2-40B4-BE49-F238E27FC236}">
                <a16:creationId xmlns:a16="http://schemas.microsoft.com/office/drawing/2014/main" id="{B93CCED4-0F2C-431B-F0EB-2DE95B785E41}"/>
              </a:ext>
            </a:extLst>
          </p:cNvPr>
          <p:cNvSpPr/>
          <p:nvPr/>
        </p:nvSpPr>
        <p:spPr>
          <a:xfrm>
            <a:off x="1919059" y="1283021"/>
            <a:ext cx="1883422" cy="3379105"/>
          </a:xfrm>
          <a:prstGeom prst="roundRect">
            <a:avLst>
              <a:gd name="adj" fmla="val 12103"/>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1800" i="1" dirty="0">
                <a:solidFill>
                  <a:schemeClr val="bg2">
                    <a:lumMod val="10000"/>
                  </a:schemeClr>
                </a:solidFill>
                <a:latin typeface="SF Pro Display" pitchFamily="2" charset="0"/>
                <a:ea typeface="SF Pro Display" pitchFamily="2" charset="0"/>
                <a:cs typeface="SF Pro Display" pitchFamily="2" charset="0"/>
              </a:rPr>
              <a:t>Si genera la shadow map</a:t>
            </a:r>
            <a:br>
              <a:rPr lang="it-IT" sz="1800" i="1" dirty="0">
                <a:solidFill>
                  <a:schemeClr val="bg2">
                    <a:lumMod val="10000"/>
                  </a:schemeClr>
                </a:solidFill>
                <a:latin typeface="SF Pro Display" pitchFamily="2" charset="0"/>
                <a:ea typeface="SF Pro Display" pitchFamily="2" charset="0"/>
                <a:cs typeface="SF Pro Display" pitchFamily="2" charset="0"/>
              </a:rPr>
            </a:br>
            <a:r>
              <a:rPr lang="it-IT" sz="1800" i="1" dirty="0">
                <a:solidFill>
                  <a:schemeClr val="bg2">
                    <a:lumMod val="10000"/>
                  </a:schemeClr>
                </a:solidFill>
                <a:latin typeface="SF Pro Display" pitchFamily="2" charset="0"/>
                <a:ea typeface="SF Pro Display" pitchFamily="2" charset="0"/>
                <a:cs typeface="SF Pro Display" pitchFamily="2" charset="0"/>
              </a:rPr>
              <a:t>della scena.</a:t>
            </a:r>
          </a:p>
        </p:txBody>
      </p:sp>
      <p:sp>
        <p:nvSpPr>
          <p:cNvPr id="15" name="!!first-step-titolo">
            <a:extLst>
              <a:ext uri="{FF2B5EF4-FFF2-40B4-BE49-F238E27FC236}">
                <a16:creationId xmlns:a16="http://schemas.microsoft.com/office/drawing/2014/main" id="{CD88EA93-2A23-481B-87C9-C91FD2D3605D}"/>
              </a:ext>
            </a:extLst>
          </p:cNvPr>
          <p:cNvSpPr/>
          <p:nvPr/>
        </p:nvSpPr>
        <p:spPr>
          <a:xfrm>
            <a:off x="1919059" y="1283021"/>
            <a:ext cx="1883422" cy="535619"/>
          </a:xfrm>
          <a:prstGeom prst="roundRect">
            <a:avLst>
              <a:gd name="adj" fmla="val 36762"/>
            </a:avLst>
          </a:prstGeom>
          <a:solidFill>
            <a:schemeClr val="bg1"/>
          </a:solidFill>
          <a:ln w="38100">
            <a:solidFill>
              <a:schemeClr val="bg2">
                <a:lumMod val="10000"/>
              </a:schemeClr>
            </a:solidFill>
          </a:ln>
          <a:effectLst>
            <a:outerShdw blurRad="50800" dist="38100" dir="5400000" algn="t" rotWithShape="0">
              <a:schemeClr val="bg2">
                <a:lumMod val="10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2000" b="1" i="1" dirty="0">
                <a:solidFill>
                  <a:schemeClr val="bg2">
                    <a:lumMod val="10000"/>
                  </a:schemeClr>
                </a:solidFill>
                <a:latin typeface="SF Pro Display Semibold" pitchFamily="2" charset="0"/>
                <a:ea typeface="SF Pro Display Semibold" pitchFamily="2" charset="0"/>
                <a:cs typeface="SF Pro Display Semibold" pitchFamily="2" charset="0"/>
              </a:rPr>
              <a:t>First Step</a:t>
            </a:r>
          </a:p>
        </p:txBody>
      </p:sp>
    </p:spTree>
    <p:extLst>
      <p:ext uri="{BB962C8B-B14F-4D97-AF65-F5344CB8AC3E}">
        <p14:creationId xmlns:p14="http://schemas.microsoft.com/office/powerpoint/2010/main" val="2073487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250"/>
                                        <p:tgtEl>
                                          <p:spTgt spid="9"/>
                                        </p:tgtEl>
                                        <p:attrNameLst>
                                          <p:attrName>ppt_x</p:attrName>
                                        </p:attrNameLst>
                                      </p:cBhvr>
                                      <p:tavLst>
                                        <p:tav tm="0">
                                          <p:val>
                                            <p:strVal val="#ppt_x+#ppt_w*1.125000"/>
                                          </p:val>
                                        </p:tav>
                                        <p:tav tm="100000">
                                          <p:val>
                                            <p:strVal val="#ppt_x"/>
                                          </p:val>
                                        </p:tav>
                                      </p:tavLst>
                                    </p:anim>
                                    <p:animEffect transition="in" filter="wipe(left)">
                                      <p:cBhvr>
                                        <p:cTn id="8" dur="1250"/>
                                        <p:tgtEl>
                                          <p:spTgt spid="9"/>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childTnLst>
                          </p:cTn>
                        </p:par>
                      </p:childTnLst>
                    </p:cTn>
                  </p:par>
                  <p:par>
                    <p:cTn id="22" fill="hold">
                      <p:stCondLst>
                        <p:cond delay="indefinite"/>
                      </p:stCondLst>
                      <p:childTnLst>
                        <p:par>
                          <p:cTn id="23" fill="hold">
                            <p:stCondLst>
                              <p:cond delay="0"/>
                            </p:stCondLst>
                            <p:childTnLst>
                              <p:par>
                                <p:cTn id="24" presetID="12" presetClass="entr" presetSubtype="8" fill="hold" grpId="0" nodeType="click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p:tgtEl>
                                          <p:spTgt spid="11"/>
                                        </p:tgtEl>
                                        <p:attrNameLst>
                                          <p:attrName>ppt_x</p:attrName>
                                        </p:attrNameLst>
                                      </p:cBhvr>
                                      <p:tavLst>
                                        <p:tav tm="0">
                                          <p:val>
                                            <p:strVal val="#ppt_x-#ppt_w*1.125000"/>
                                          </p:val>
                                        </p:tav>
                                        <p:tav tm="100000">
                                          <p:val>
                                            <p:strVal val="#ppt_x"/>
                                          </p:val>
                                        </p:tav>
                                      </p:tavLst>
                                    </p:anim>
                                    <p:animEffect transition="in" filter="wipe(right)">
                                      <p:cBhvr>
                                        <p:cTn id="27" dur="500"/>
                                        <p:tgtEl>
                                          <p:spTgt spid="11"/>
                                        </p:tgtEl>
                                      </p:cBhvr>
                                    </p:animEffect>
                                  </p:childTnLst>
                                </p:cTn>
                              </p:par>
                            </p:childTnLst>
                          </p:cTn>
                        </p:par>
                        <p:par>
                          <p:cTn id="28" fill="hold">
                            <p:stCondLst>
                              <p:cond delay="500"/>
                            </p:stCondLst>
                            <p:childTnLst>
                              <p:par>
                                <p:cTn id="29" presetID="10" presetClass="entr" presetSubtype="0"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500"/>
                                        <p:tgtEl>
                                          <p:spTgt spid="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childTnLst>
                          </p:cTn>
                        </p:par>
                      </p:childTnLst>
                    </p:cTn>
                  </p:par>
                  <p:par>
                    <p:cTn id="35" fill="hold">
                      <p:stCondLst>
                        <p:cond delay="indefinite"/>
                      </p:stCondLst>
                      <p:childTnLst>
                        <p:par>
                          <p:cTn id="36" fill="hold">
                            <p:stCondLst>
                              <p:cond delay="0"/>
                            </p:stCondLst>
                            <p:childTnLst>
                              <p:par>
                                <p:cTn id="37" presetID="12" presetClass="entr" presetSubtype="8" fill="hold" grpId="0" nodeType="click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additive="base">
                                        <p:cTn id="39" dur="500"/>
                                        <p:tgtEl>
                                          <p:spTgt spid="12"/>
                                        </p:tgtEl>
                                        <p:attrNameLst>
                                          <p:attrName>ppt_x</p:attrName>
                                        </p:attrNameLst>
                                      </p:cBhvr>
                                      <p:tavLst>
                                        <p:tav tm="0">
                                          <p:val>
                                            <p:strVal val="#ppt_x-#ppt_w*1.125000"/>
                                          </p:val>
                                        </p:tav>
                                        <p:tav tm="100000">
                                          <p:val>
                                            <p:strVal val="#ppt_x"/>
                                          </p:val>
                                        </p:tav>
                                      </p:tavLst>
                                    </p:anim>
                                    <p:animEffect transition="in" filter="wipe(right)">
                                      <p:cBhvr>
                                        <p:cTn id="40" dur="500"/>
                                        <p:tgtEl>
                                          <p:spTgt spid="12"/>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fade">
                                      <p:cBhvr>
                                        <p:cTn id="44" dur="500"/>
                                        <p:tgtEl>
                                          <p:spTgt spid="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4" grpId="0"/>
      <p:bldP spid="8" grpId="0" animBg="1"/>
      <p:bldP spid="17" grpId="0" animBg="1"/>
      <p:bldP spid="12" grpId="0" animBg="1"/>
      <p:bldP spid="7" grpId="0" animBg="1"/>
      <p:bldP spid="16" grpId="0" animBg="1"/>
      <p:bldP spid="11" grpId="0" animBg="1"/>
      <p:bldP spid="6" grpId="0" animBg="1"/>
      <p:bldP spid="1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Schema esecutivo</a:t>
            </a:r>
          </a:p>
        </p:txBody>
      </p:sp>
      <p:cxnSp>
        <p:nvCxnSpPr>
          <p:cNvPr id="33" name="!!first-step-connettore2">
            <a:extLst>
              <a:ext uri="{FF2B5EF4-FFF2-40B4-BE49-F238E27FC236}">
                <a16:creationId xmlns:a16="http://schemas.microsoft.com/office/drawing/2014/main" id="{0A1FBD97-2C27-BD07-431C-49E06436CAFB}"/>
              </a:ext>
            </a:extLst>
          </p:cNvPr>
          <p:cNvCxnSpPr>
            <a:cxnSpLocks/>
            <a:stCxn id="11" idx="2"/>
          </p:cNvCxnSpPr>
          <p:nvPr/>
        </p:nvCxnSpPr>
        <p:spPr>
          <a:xfrm rot="16200000" flipH="1">
            <a:off x="2852025" y="1827384"/>
            <a:ext cx="475297" cy="457807"/>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first-step-connettore3">
            <a:extLst>
              <a:ext uri="{FF2B5EF4-FFF2-40B4-BE49-F238E27FC236}">
                <a16:creationId xmlns:a16="http://schemas.microsoft.com/office/drawing/2014/main" id="{957A6D7A-41DE-075B-1AE5-4C8AB2FE70BE}"/>
              </a:ext>
            </a:extLst>
          </p:cNvPr>
          <p:cNvCxnSpPr>
            <a:cxnSpLocks/>
            <a:stCxn id="11" idx="2"/>
          </p:cNvCxnSpPr>
          <p:nvPr/>
        </p:nvCxnSpPr>
        <p:spPr>
          <a:xfrm rot="16200000" flipH="1">
            <a:off x="2350369" y="2329040"/>
            <a:ext cx="1478608" cy="457807"/>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first-step-connettore4">
            <a:extLst>
              <a:ext uri="{FF2B5EF4-FFF2-40B4-BE49-F238E27FC236}">
                <a16:creationId xmlns:a16="http://schemas.microsoft.com/office/drawing/2014/main" id="{18A79F01-F882-1187-6D51-F5B73DB997F2}"/>
              </a:ext>
            </a:extLst>
          </p:cNvPr>
          <p:cNvCxnSpPr>
            <a:cxnSpLocks/>
            <a:stCxn id="11" idx="2"/>
          </p:cNvCxnSpPr>
          <p:nvPr/>
        </p:nvCxnSpPr>
        <p:spPr>
          <a:xfrm rot="16200000" flipH="1">
            <a:off x="1848715" y="2830694"/>
            <a:ext cx="2481917" cy="457807"/>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first-step-punto2">
            <a:extLst>
              <a:ext uri="{FF2B5EF4-FFF2-40B4-BE49-F238E27FC236}">
                <a16:creationId xmlns:a16="http://schemas.microsoft.com/office/drawing/2014/main" id="{D7FC555A-2EFF-65D1-D06D-73D5302FA60E}"/>
              </a:ext>
            </a:extLst>
          </p:cNvPr>
          <p:cNvSpPr/>
          <p:nvPr/>
        </p:nvSpPr>
        <p:spPr>
          <a:xfrm>
            <a:off x="3318577" y="2016938"/>
            <a:ext cx="5465422" cy="553998"/>
          </a:xfrm>
          <a:prstGeom prst="rect">
            <a:avLst/>
          </a:prstGeom>
          <a:solidFill>
            <a:schemeClr val="bg1"/>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108000" tIns="0" rIns="0" bIns="0" rtlCol="0" anchor="ctr">
            <a:spAutoFit/>
          </a:bodyPr>
          <a:lstStyle/>
          <a:p>
            <a:r>
              <a:rPr lang="it-IT" sz="1800" i="1" dirty="0">
                <a:solidFill>
                  <a:schemeClr val="bg2">
                    <a:lumMod val="10000"/>
                  </a:schemeClr>
                </a:solidFill>
                <a:latin typeface="SF Pro Display" pitchFamily="2" charset="0"/>
                <a:ea typeface="SF Pro Display" pitchFamily="2" charset="0"/>
                <a:cs typeface="SF Pro Display" pitchFamily="2" charset="0"/>
              </a:rPr>
              <a:t>Si disegnano solo le facce esterne della scena dal </a:t>
            </a:r>
            <a:r>
              <a:rPr lang="it-IT" sz="1800" b="1" i="1" dirty="0">
                <a:solidFill>
                  <a:schemeClr val="bg2">
                    <a:lumMod val="10000"/>
                  </a:schemeClr>
                </a:solidFill>
                <a:latin typeface="SF Pro Display" pitchFamily="2" charset="0"/>
                <a:ea typeface="SF Pro Display" pitchFamily="2" charset="0"/>
                <a:cs typeface="SF Pro Display" pitchFamily="2" charset="0"/>
              </a:rPr>
              <a:t>punto di vista della luce.</a:t>
            </a:r>
            <a:endParaRPr lang="it-IT" sz="1800" i="1" dirty="0">
              <a:solidFill>
                <a:schemeClr val="bg2">
                  <a:lumMod val="10000"/>
                </a:schemeClr>
              </a:solidFill>
              <a:latin typeface="SF Pro Display" pitchFamily="2" charset="0"/>
              <a:ea typeface="SF Pro Display" pitchFamily="2" charset="0"/>
              <a:cs typeface="SF Pro Display" pitchFamily="2" charset="0"/>
            </a:endParaRPr>
          </a:p>
        </p:txBody>
      </p:sp>
      <mc:AlternateContent xmlns:mc="http://schemas.openxmlformats.org/markup-compatibility/2006">
        <mc:Choice xmlns:a14="http://schemas.microsoft.com/office/drawing/2010/main" Requires="a14">
          <p:sp>
            <p:nvSpPr>
              <p:cNvPr id="18" name="!!first-step-punto3">
                <a:extLst>
                  <a:ext uri="{FF2B5EF4-FFF2-40B4-BE49-F238E27FC236}">
                    <a16:creationId xmlns:a16="http://schemas.microsoft.com/office/drawing/2014/main" id="{3907816B-2291-1008-5E73-32D9EDE044E7}"/>
                  </a:ext>
                </a:extLst>
              </p:cNvPr>
              <p:cNvSpPr/>
              <p:nvPr/>
            </p:nvSpPr>
            <p:spPr>
              <a:xfrm>
                <a:off x="3318577" y="2881749"/>
                <a:ext cx="5465422" cy="830997"/>
              </a:xfrm>
              <a:prstGeom prst="rect">
                <a:avLst/>
              </a:prstGeom>
              <a:solidFill>
                <a:schemeClr val="bg1"/>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108000" tIns="0" rIns="0" bIns="0" rtlCol="0" anchor="ctr">
                <a:spAutoFit/>
              </a:bodyPr>
              <a:lstStyle/>
              <a:p>
                <a:r>
                  <a:rPr lang="it-IT" sz="1800" i="1" dirty="0">
                    <a:solidFill>
                      <a:schemeClr val="bg2">
                        <a:lumMod val="10000"/>
                      </a:schemeClr>
                    </a:solidFill>
                    <a:latin typeface="SF Pro Display" pitchFamily="2" charset="0"/>
                    <a:ea typeface="SF Pro Display" pitchFamily="2" charset="0"/>
                    <a:cs typeface="SF Pro Display" pitchFamily="2" charset="0"/>
                  </a:rPr>
                  <a:t>Per evitare gli </a:t>
                </a:r>
                <a:r>
                  <a:rPr lang="it-IT" sz="1800" b="1" i="1" dirty="0">
                    <a:solidFill>
                      <a:schemeClr val="bg2">
                        <a:lumMod val="10000"/>
                      </a:schemeClr>
                    </a:solidFill>
                    <a:latin typeface="SF Pro Display" pitchFamily="2" charset="0"/>
                    <a:ea typeface="SF Pro Display" pitchFamily="2" charset="0"/>
                    <a:cs typeface="SF Pro Display" pitchFamily="2" charset="0"/>
                  </a:rPr>
                  <a:t>errori di quantizzazione,</a:t>
                </a:r>
                <a:r>
                  <a:rPr lang="it-IT" sz="1800" i="1" dirty="0">
                    <a:solidFill>
                      <a:schemeClr val="bg2">
                        <a:lumMod val="10000"/>
                      </a:schemeClr>
                    </a:solidFill>
                    <a:latin typeface="SF Pro Display" pitchFamily="2" charset="0"/>
                    <a:ea typeface="SF Pro Display" pitchFamily="2" charset="0"/>
                    <a:cs typeface="SF Pro Display" pitchFamily="2" charset="0"/>
                  </a:rPr>
                  <a:t> si memorizzano nel </a:t>
                </a:r>
                <a:r>
                  <a:rPr lang="it-IT" sz="1800" b="1" i="1" dirty="0">
                    <a:solidFill>
                      <a:schemeClr val="bg2">
                        <a:lumMod val="10000"/>
                      </a:schemeClr>
                    </a:solidFill>
                    <a:latin typeface="SF Pro Display" pitchFamily="2" charset="0"/>
                    <a:ea typeface="SF Pro Display" pitchFamily="2" charset="0"/>
                    <a:cs typeface="SF Pro Display" pitchFamily="2" charset="0"/>
                  </a:rPr>
                  <a:t>depth buffer </a:t>
                </a:r>
                <a:r>
                  <a:rPr lang="it-IT" sz="1800" i="1" dirty="0">
                    <a:solidFill>
                      <a:schemeClr val="bg2">
                        <a:lumMod val="10000"/>
                      </a:schemeClr>
                    </a:solidFill>
                    <a:latin typeface="SF Pro Display" pitchFamily="2" charset="0"/>
                    <a:ea typeface="SF Pro Display" pitchFamily="2" charset="0"/>
                    <a:cs typeface="SF Pro Display" pitchFamily="2" charset="0"/>
                  </a:rPr>
                  <a:t>solo</a:t>
                </a:r>
                <a:r>
                  <a:rPr lang="it-IT" sz="1800" b="1" i="1" dirty="0">
                    <a:solidFill>
                      <a:schemeClr val="bg2">
                        <a:lumMod val="10000"/>
                      </a:schemeClr>
                    </a:solidFill>
                    <a:latin typeface="SF Pro Display" pitchFamily="2" charset="0"/>
                    <a:ea typeface="SF Pro Display" pitchFamily="2" charset="0"/>
                    <a:cs typeface="SF Pro Display" pitchFamily="2" charset="0"/>
                  </a:rPr>
                  <a:t> </a:t>
                </a:r>
                <a:r>
                  <a:rPr lang="it-IT" sz="1800" i="1" dirty="0">
                    <a:solidFill>
                      <a:schemeClr val="bg2">
                        <a:lumMod val="10000"/>
                      </a:schemeClr>
                    </a:solidFill>
                    <a:latin typeface="SF Pro Display" pitchFamily="2" charset="0"/>
                    <a:ea typeface="SF Pro Display" pitchFamily="2" charset="0"/>
                    <a:cs typeface="SF Pro Display" pitchFamily="2" charset="0"/>
                  </a:rPr>
                  <a:t>i valori </a:t>
                </a:r>
                <a14:m>
                  <m:oMath xmlns:m="http://schemas.openxmlformats.org/officeDocument/2006/math">
                    <m:r>
                      <a:rPr lang="it-IT" sz="1800" b="1" i="1" dirty="0" smtClean="0">
                        <a:solidFill>
                          <a:schemeClr val="bg2">
                            <a:lumMod val="10000"/>
                          </a:schemeClr>
                        </a:solidFill>
                        <a:latin typeface="Cambria Math" panose="02040503050406030204" pitchFamily="18" charset="0"/>
                        <a:ea typeface="SF Pro Display" pitchFamily="2" charset="0"/>
                        <a:cs typeface="SF Pro Display" pitchFamily="2" charset="0"/>
                      </a:rPr>
                      <m:t>𝒛</m:t>
                    </m:r>
                  </m:oMath>
                </a14:m>
                <a:r>
                  <a:rPr lang="it-IT" sz="1800" i="1" dirty="0">
                    <a:solidFill>
                      <a:schemeClr val="bg2">
                        <a:lumMod val="10000"/>
                      </a:schemeClr>
                    </a:solidFill>
                    <a:latin typeface="SF Pro Display" pitchFamily="2" charset="0"/>
                    <a:ea typeface="SF Pro Display" pitchFamily="2" charset="0"/>
                    <a:cs typeface="SF Pro Display" pitchFamily="2" charset="0"/>
                  </a:rPr>
                  <a:t> delle facce interne</a:t>
                </a:r>
                <a:r>
                  <a:rPr lang="it-IT" sz="1800" b="1" i="1" dirty="0">
                    <a:solidFill>
                      <a:schemeClr val="bg2">
                        <a:lumMod val="10000"/>
                      </a:schemeClr>
                    </a:solidFill>
                    <a:latin typeface="SF Pro Display" pitchFamily="2" charset="0"/>
                    <a:ea typeface="SF Pro Display" pitchFamily="2" charset="0"/>
                    <a:cs typeface="SF Pro Display" pitchFamily="2" charset="0"/>
                  </a:rPr>
                  <a:t>.</a:t>
                </a:r>
              </a:p>
            </p:txBody>
          </p:sp>
        </mc:Choice>
        <mc:Fallback>
          <p:sp>
            <p:nvSpPr>
              <p:cNvPr id="18" name="!!first-step-punto3">
                <a:extLst>
                  <a:ext uri="{FF2B5EF4-FFF2-40B4-BE49-F238E27FC236}">
                    <a16:creationId xmlns:a16="http://schemas.microsoft.com/office/drawing/2014/main" id="{3907816B-2291-1008-5E73-32D9EDE044E7}"/>
                  </a:ext>
                </a:extLst>
              </p:cNvPr>
              <p:cNvSpPr>
                <a:spLocks noRot="1" noChangeAspect="1" noMove="1" noResize="1" noEditPoints="1" noAdjustHandles="1" noChangeArrowheads="1" noChangeShapeType="1" noTextEdit="1"/>
              </p:cNvSpPr>
              <p:nvPr/>
            </p:nvSpPr>
            <p:spPr>
              <a:xfrm>
                <a:off x="3318577" y="2881749"/>
                <a:ext cx="5465422" cy="830997"/>
              </a:xfrm>
              <a:prstGeom prst="rect">
                <a:avLst/>
              </a:prstGeom>
              <a:blipFill>
                <a:blip r:embed="rId3"/>
                <a:stretch>
                  <a:fillRect l="-696" t="-9091" b="-15152"/>
                </a:stretch>
              </a:blipFill>
              <a:ln w="38100">
                <a:noFill/>
              </a:ln>
            </p:spPr>
            <p:txBody>
              <a:bodyPr/>
              <a:lstStyle/>
              <a:p>
                <a:r>
                  <a:rPr lang="it-IT">
                    <a:noFill/>
                  </a:rPr>
                  <a:t> </a:t>
                </a:r>
              </a:p>
            </p:txBody>
          </p:sp>
        </mc:Fallback>
      </mc:AlternateContent>
      <p:sp>
        <p:nvSpPr>
          <p:cNvPr id="19" name="!!first-step-punto4">
            <a:extLst>
              <a:ext uri="{FF2B5EF4-FFF2-40B4-BE49-F238E27FC236}">
                <a16:creationId xmlns:a16="http://schemas.microsoft.com/office/drawing/2014/main" id="{A80EC86A-A060-2C3D-FB72-47EA0A8C85FF}"/>
              </a:ext>
            </a:extLst>
          </p:cNvPr>
          <p:cNvSpPr/>
          <p:nvPr/>
        </p:nvSpPr>
        <p:spPr>
          <a:xfrm>
            <a:off x="3318577" y="4023558"/>
            <a:ext cx="5465422" cy="553998"/>
          </a:xfrm>
          <a:prstGeom prst="rect">
            <a:avLst/>
          </a:prstGeom>
          <a:solidFill>
            <a:schemeClr val="bg1"/>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108000" tIns="0" rIns="0" bIns="0" rtlCol="0" anchor="ctr">
            <a:spAutoFit/>
          </a:bodyPr>
          <a:lstStyle/>
          <a:p>
            <a:r>
              <a:rPr lang="it-IT" sz="1800" i="1" dirty="0">
                <a:solidFill>
                  <a:schemeClr val="bg2">
                    <a:lumMod val="10000"/>
                  </a:schemeClr>
                </a:solidFill>
                <a:latin typeface="SF Pro Display" pitchFamily="2" charset="0"/>
                <a:ea typeface="SF Pro Display" pitchFamily="2" charset="0"/>
                <a:cs typeface="SF Pro Display" pitchFamily="2" charset="0"/>
              </a:rPr>
              <a:t>Si converte il </a:t>
            </a:r>
            <a:r>
              <a:rPr lang="it-IT" sz="1800" b="1" i="1" dirty="0">
                <a:solidFill>
                  <a:schemeClr val="bg2">
                    <a:lumMod val="10000"/>
                  </a:schemeClr>
                </a:solidFill>
                <a:latin typeface="SF Pro Display" pitchFamily="2" charset="0"/>
                <a:ea typeface="SF Pro Display" pitchFamily="2" charset="0"/>
                <a:cs typeface="SF Pro Display" pitchFamily="2" charset="0"/>
              </a:rPr>
              <a:t>buffer in una texture</a:t>
            </a:r>
            <a:r>
              <a:rPr lang="it-IT" sz="1800" i="1" dirty="0">
                <a:solidFill>
                  <a:schemeClr val="bg2">
                    <a:lumMod val="10000"/>
                  </a:schemeClr>
                </a:solidFill>
                <a:latin typeface="SF Pro Display" pitchFamily="2" charset="0"/>
                <a:ea typeface="SF Pro Display" pitchFamily="2" charset="0"/>
                <a:cs typeface="SF Pro Display" pitchFamily="2" charset="0"/>
              </a:rPr>
              <a:t> delle stesse dimensioni della finestra.</a:t>
            </a:r>
          </a:p>
        </p:txBody>
      </p:sp>
      <p:sp>
        <p:nvSpPr>
          <p:cNvPr id="61" name="!third-step-titolo">
            <a:extLst>
              <a:ext uri="{FF2B5EF4-FFF2-40B4-BE49-F238E27FC236}">
                <a16:creationId xmlns:a16="http://schemas.microsoft.com/office/drawing/2014/main" id="{AFAE529A-CA99-FF29-2A95-D52C9A85528F}"/>
              </a:ext>
            </a:extLst>
          </p:cNvPr>
          <p:cNvSpPr/>
          <p:nvPr/>
        </p:nvSpPr>
        <p:spPr>
          <a:xfrm>
            <a:off x="1919058" y="1283021"/>
            <a:ext cx="1883422" cy="535619"/>
          </a:xfrm>
          <a:prstGeom prst="roundRect">
            <a:avLst>
              <a:gd name="adj" fmla="val 36762"/>
            </a:avLst>
          </a:prstGeom>
          <a:solidFill>
            <a:schemeClr val="bg1"/>
          </a:solidFill>
          <a:ln w="38100">
            <a:solidFill>
              <a:schemeClr val="bg2">
                <a:lumMod val="10000"/>
              </a:schemeClr>
            </a:solidFill>
          </a:ln>
          <a:effectLst>
            <a:outerShdw blurRad="50800" dist="38100" dir="5400000" algn="t" rotWithShape="0">
              <a:schemeClr val="bg2">
                <a:lumMod val="10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2000" b="1" i="1" dirty="0">
                <a:solidFill>
                  <a:schemeClr val="bg2">
                    <a:lumMod val="10000"/>
                  </a:schemeClr>
                </a:solidFill>
                <a:latin typeface="SF Pro Display Semibold" pitchFamily="2" charset="0"/>
                <a:ea typeface="SF Pro Display Semibold" pitchFamily="2" charset="0"/>
                <a:cs typeface="SF Pro Display Semibold" pitchFamily="2" charset="0"/>
              </a:rPr>
              <a:t>Third Step</a:t>
            </a:r>
          </a:p>
        </p:txBody>
      </p:sp>
      <p:sp>
        <p:nvSpPr>
          <p:cNvPr id="60" name="!!second-step-titolo">
            <a:extLst>
              <a:ext uri="{FF2B5EF4-FFF2-40B4-BE49-F238E27FC236}">
                <a16:creationId xmlns:a16="http://schemas.microsoft.com/office/drawing/2014/main" id="{D811A58D-2510-6B8A-3787-2223B1B7D51A}"/>
              </a:ext>
            </a:extLst>
          </p:cNvPr>
          <p:cNvSpPr/>
          <p:nvPr/>
        </p:nvSpPr>
        <p:spPr>
          <a:xfrm>
            <a:off x="1919058" y="1283021"/>
            <a:ext cx="1883422" cy="535619"/>
          </a:xfrm>
          <a:prstGeom prst="roundRect">
            <a:avLst>
              <a:gd name="adj" fmla="val 36762"/>
            </a:avLst>
          </a:prstGeom>
          <a:solidFill>
            <a:schemeClr val="bg1"/>
          </a:solidFill>
          <a:ln w="38100">
            <a:solidFill>
              <a:schemeClr val="bg2">
                <a:lumMod val="10000"/>
              </a:schemeClr>
            </a:solidFill>
          </a:ln>
          <a:effectLst>
            <a:outerShdw blurRad="50800" dist="38100" dir="5400000" algn="t" rotWithShape="0">
              <a:schemeClr val="bg2">
                <a:lumMod val="10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2000" b="1" i="1" dirty="0">
                <a:solidFill>
                  <a:schemeClr val="bg2">
                    <a:lumMod val="10000"/>
                  </a:schemeClr>
                </a:solidFill>
                <a:latin typeface="SF Pro Display Semibold" pitchFamily="2" charset="0"/>
                <a:ea typeface="SF Pro Display Semibold" pitchFamily="2" charset="0"/>
                <a:cs typeface="SF Pro Display Semibold" pitchFamily="2" charset="0"/>
              </a:rPr>
              <a:t>Second Step</a:t>
            </a:r>
          </a:p>
        </p:txBody>
      </p:sp>
      <p:sp>
        <p:nvSpPr>
          <p:cNvPr id="11" name="!!first-step-titolo">
            <a:extLst>
              <a:ext uri="{FF2B5EF4-FFF2-40B4-BE49-F238E27FC236}">
                <a16:creationId xmlns:a16="http://schemas.microsoft.com/office/drawing/2014/main" id="{FC2EA59B-A20A-0ABD-4CBA-3038670BEE36}"/>
              </a:ext>
            </a:extLst>
          </p:cNvPr>
          <p:cNvSpPr/>
          <p:nvPr/>
        </p:nvSpPr>
        <p:spPr>
          <a:xfrm>
            <a:off x="1919059" y="1283021"/>
            <a:ext cx="1883422" cy="535619"/>
          </a:xfrm>
          <a:prstGeom prst="roundRect">
            <a:avLst>
              <a:gd name="adj" fmla="val 36762"/>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2000" b="1" i="1" dirty="0">
                <a:solidFill>
                  <a:schemeClr val="bg2">
                    <a:lumMod val="10000"/>
                  </a:schemeClr>
                </a:solidFill>
                <a:latin typeface="SF Pro Display Semibold" pitchFamily="2" charset="0"/>
                <a:ea typeface="SF Pro Display Semibold" pitchFamily="2" charset="0"/>
                <a:cs typeface="SF Pro Display Semibold" pitchFamily="2" charset="0"/>
              </a:rPr>
              <a:t>First Step</a:t>
            </a:r>
          </a:p>
        </p:txBody>
      </p:sp>
    </p:spTree>
    <p:extLst>
      <p:ext uri="{BB962C8B-B14F-4D97-AF65-F5344CB8AC3E}">
        <p14:creationId xmlns:p14="http://schemas.microsoft.com/office/powerpoint/2010/main" val="33625646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1"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p:tgtEl>
                                          <p:spTgt spid="33"/>
                                        </p:tgtEl>
                                        <p:attrNameLst>
                                          <p:attrName>ppt_y</p:attrName>
                                        </p:attrNameLst>
                                      </p:cBhvr>
                                      <p:tavLst>
                                        <p:tav tm="0">
                                          <p:val>
                                            <p:strVal val="#ppt_y-#ppt_h*1.125000"/>
                                          </p:val>
                                        </p:tav>
                                        <p:tav tm="100000">
                                          <p:val>
                                            <p:strVal val="#ppt_y"/>
                                          </p:val>
                                        </p:tav>
                                      </p:tavLst>
                                    </p:anim>
                                    <p:animEffect transition="in" filter="wipe(down)">
                                      <p:cBhvr>
                                        <p:cTn id="8" dur="500"/>
                                        <p:tgtEl>
                                          <p:spTgt spid="33"/>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1" fill="hold" nodeType="clickEffect">
                                  <p:stCondLst>
                                    <p:cond delay="0"/>
                                  </p:stCondLst>
                                  <p:childTnLst>
                                    <p:set>
                                      <p:cBhvr>
                                        <p:cTn id="16" dur="1" fill="hold">
                                          <p:stCondLst>
                                            <p:cond delay="0"/>
                                          </p:stCondLst>
                                        </p:cTn>
                                        <p:tgtEl>
                                          <p:spTgt spid="54"/>
                                        </p:tgtEl>
                                        <p:attrNameLst>
                                          <p:attrName>style.visibility</p:attrName>
                                        </p:attrNameLst>
                                      </p:cBhvr>
                                      <p:to>
                                        <p:strVal val="visible"/>
                                      </p:to>
                                    </p:set>
                                    <p:anim calcmode="lin" valueType="num">
                                      <p:cBhvr additive="base">
                                        <p:cTn id="17" dur="500"/>
                                        <p:tgtEl>
                                          <p:spTgt spid="54"/>
                                        </p:tgtEl>
                                        <p:attrNameLst>
                                          <p:attrName>ppt_y</p:attrName>
                                        </p:attrNameLst>
                                      </p:cBhvr>
                                      <p:tavLst>
                                        <p:tav tm="0">
                                          <p:val>
                                            <p:strVal val="#ppt_y-#ppt_h*1.125000"/>
                                          </p:val>
                                        </p:tav>
                                        <p:tav tm="100000">
                                          <p:val>
                                            <p:strVal val="#ppt_y"/>
                                          </p:val>
                                        </p:tav>
                                      </p:tavLst>
                                    </p:anim>
                                    <p:animEffect transition="in" filter="wipe(down)">
                                      <p:cBhvr>
                                        <p:cTn id="18" dur="500"/>
                                        <p:tgtEl>
                                          <p:spTgt spid="54"/>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1" fill="hold" nodeType="clickEffect">
                                  <p:stCondLst>
                                    <p:cond delay="0"/>
                                  </p:stCondLst>
                                  <p:childTnLst>
                                    <p:set>
                                      <p:cBhvr>
                                        <p:cTn id="26" dur="1" fill="hold">
                                          <p:stCondLst>
                                            <p:cond delay="0"/>
                                          </p:stCondLst>
                                        </p:cTn>
                                        <p:tgtEl>
                                          <p:spTgt spid="57"/>
                                        </p:tgtEl>
                                        <p:attrNameLst>
                                          <p:attrName>style.visibility</p:attrName>
                                        </p:attrNameLst>
                                      </p:cBhvr>
                                      <p:to>
                                        <p:strVal val="visible"/>
                                      </p:to>
                                    </p:set>
                                    <p:anim calcmode="lin" valueType="num">
                                      <p:cBhvr additive="base">
                                        <p:cTn id="27" dur="500"/>
                                        <p:tgtEl>
                                          <p:spTgt spid="57"/>
                                        </p:tgtEl>
                                        <p:attrNameLst>
                                          <p:attrName>ppt_y</p:attrName>
                                        </p:attrNameLst>
                                      </p:cBhvr>
                                      <p:tavLst>
                                        <p:tav tm="0">
                                          <p:val>
                                            <p:strVal val="#ppt_y-#ppt_h*1.125000"/>
                                          </p:val>
                                        </p:tav>
                                        <p:tav tm="100000">
                                          <p:val>
                                            <p:strVal val="#ppt_y"/>
                                          </p:val>
                                        </p:tav>
                                      </p:tavLst>
                                    </p:anim>
                                    <p:animEffect transition="in" filter="wipe(down)">
                                      <p:cBhvr>
                                        <p:cTn id="28" dur="500"/>
                                        <p:tgtEl>
                                          <p:spTgt spid="57"/>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Schema esecutivo</a:t>
            </a:r>
          </a:p>
        </p:txBody>
      </p:sp>
      <p:cxnSp>
        <p:nvCxnSpPr>
          <p:cNvPr id="12" name="!!second-step-connettore1">
            <a:extLst>
              <a:ext uri="{FF2B5EF4-FFF2-40B4-BE49-F238E27FC236}">
                <a16:creationId xmlns:a16="http://schemas.microsoft.com/office/drawing/2014/main" id="{96AD9F71-B591-AD18-629F-F8928DD52A1E}"/>
              </a:ext>
            </a:extLst>
          </p:cNvPr>
          <p:cNvCxnSpPr>
            <a:cxnSpLocks/>
          </p:cNvCxnSpPr>
          <p:nvPr/>
        </p:nvCxnSpPr>
        <p:spPr>
          <a:xfrm rot="16200000" flipH="1">
            <a:off x="2684803" y="1994600"/>
            <a:ext cx="809740" cy="457808"/>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econd-step-connettore2">
            <a:extLst>
              <a:ext uri="{FF2B5EF4-FFF2-40B4-BE49-F238E27FC236}">
                <a16:creationId xmlns:a16="http://schemas.microsoft.com/office/drawing/2014/main" id="{6A57D7D6-9334-AA99-6376-5A983AC7F27C}"/>
              </a:ext>
            </a:extLst>
          </p:cNvPr>
          <p:cNvCxnSpPr>
            <a:cxnSpLocks/>
            <a:stCxn id="6" idx="2"/>
          </p:cNvCxnSpPr>
          <p:nvPr/>
        </p:nvCxnSpPr>
        <p:spPr>
          <a:xfrm rot="16200000" flipH="1">
            <a:off x="2103935" y="2575474"/>
            <a:ext cx="1971476" cy="457808"/>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 name="!!second-step-punto1">
            <a:extLst>
              <a:ext uri="{FF2B5EF4-FFF2-40B4-BE49-F238E27FC236}">
                <a16:creationId xmlns:a16="http://schemas.microsoft.com/office/drawing/2014/main" id="{48B441D8-9F11-12AF-3DFE-825441BA049D}"/>
              </a:ext>
            </a:extLst>
          </p:cNvPr>
          <p:cNvSpPr/>
          <p:nvPr/>
        </p:nvSpPr>
        <p:spPr>
          <a:xfrm>
            <a:off x="3318577" y="2489874"/>
            <a:ext cx="5465422" cy="276999"/>
          </a:xfrm>
          <a:prstGeom prst="rect">
            <a:avLst/>
          </a:prstGeom>
          <a:solidFill>
            <a:schemeClr val="bg1"/>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108000" tIns="0" rIns="0" bIns="0" rtlCol="0" anchor="ctr">
            <a:spAutoFit/>
          </a:bodyPr>
          <a:lstStyle/>
          <a:p>
            <a:r>
              <a:rPr lang="it-IT" sz="1800" i="1" dirty="0">
                <a:solidFill>
                  <a:schemeClr val="bg2">
                    <a:lumMod val="10000"/>
                  </a:schemeClr>
                </a:solidFill>
                <a:latin typeface="SF Pro Display" pitchFamily="2" charset="0"/>
                <a:ea typeface="SF Pro Display" pitchFamily="2" charset="0"/>
                <a:cs typeface="SF Pro Display" pitchFamily="2" charset="0"/>
              </a:rPr>
              <a:t>Si disegna la scena dal </a:t>
            </a:r>
            <a:r>
              <a:rPr lang="it-IT" sz="1800" b="1" i="1" dirty="0">
                <a:solidFill>
                  <a:schemeClr val="bg2">
                    <a:lumMod val="10000"/>
                  </a:schemeClr>
                </a:solidFill>
                <a:latin typeface="SF Pro Display" pitchFamily="2" charset="0"/>
                <a:ea typeface="SF Pro Display" pitchFamily="2" charset="0"/>
                <a:cs typeface="SF Pro Display" pitchFamily="2" charset="0"/>
              </a:rPr>
              <a:t>punto di vista della luce.</a:t>
            </a:r>
            <a:endParaRPr lang="it-IT" sz="1800" i="1" dirty="0">
              <a:solidFill>
                <a:schemeClr val="bg2">
                  <a:lumMod val="10000"/>
                </a:schemeClr>
              </a:solidFill>
              <a:latin typeface="SF Pro Display" pitchFamily="2" charset="0"/>
              <a:ea typeface="SF Pro Display" pitchFamily="2" charset="0"/>
              <a:cs typeface="SF Pro Display" pitchFamily="2" charset="0"/>
            </a:endParaRPr>
          </a:p>
        </p:txBody>
      </p:sp>
      <p:sp>
        <p:nvSpPr>
          <p:cNvPr id="8" name="!!second-step-punto2">
            <a:extLst>
              <a:ext uri="{FF2B5EF4-FFF2-40B4-BE49-F238E27FC236}">
                <a16:creationId xmlns:a16="http://schemas.microsoft.com/office/drawing/2014/main" id="{12FD6E98-ACB6-4CF9-2A17-488A74EF1E99}"/>
              </a:ext>
            </a:extLst>
          </p:cNvPr>
          <p:cNvSpPr/>
          <p:nvPr/>
        </p:nvSpPr>
        <p:spPr>
          <a:xfrm>
            <a:off x="3318577" y="3513117"/>
            <a:ext cx="5465422" cy="553998"/>
          </a:xfrm>
          <a:prstGeom prst="rect">
            <a:avLst/>
          </a:prstGeom>
          <a:solidFill>
            <a:schemeClr val="bg1"/>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108000" tIns="0" rIns="0" bIns="0" rtlCol="0" anchor="ctr">
            <a:spAutoFit/>
          </a:bodyPr>
          <a:lstStyle/>
          <a:p>
            <a:r>
              <a:rPr lang="it-IT" sz="1800" i="1" dirty="0">
                <a:solidFill>
                  <a:schemeClr val="bg2">
                    <a:lumMod val="10000"/>
                  </a:schemeClr>
                </a:solidFill>
                <a:latin typeface="SF Pro Display" pitchFamily="2" charset="0"/>
                <a:ea typeface="SF Pro Display" pitchFamily="2" charset="0"/>
                <a:cs typeface="SF Pro Display" pitchFamily="2" charset="0"/>
              </a:rPr>
              <a:t>Si utilizza una </a:t>
            </a:r>
            <a:r>
              <a:rPr lang="it-IT" sz="1800" b="1" i="1" dirty="0">
                <a:solidFill>
                  <a:schemeClr val="bg2">
                    <a:lumMod val="10000"/>
                  </a:schemeClr>
                </a:solidFill>
                <a:latin typeface="SF Pro Display" pitchFamily="2" charset="0"/>
                <a:ea typeface="SF Pro Display" pitchFamily="2" charset="0"/>
                <a:cs typeface="SF Pro Display" pitchFamily="2" charset="0"/>
              </a:rPr>
              <a:t>luce diffusa molto debole</a:t>
            </a:r>
            <a:r>
              <a:rPr lang="it-IT" sz="1800" i="1" dirty="0">
                <a:solidFill>
                  <a:schemeClr val="bg2">
                    <a:lumMod val="10000"/>
                  </a:schemeClr>
                </a:solidFill>
                <a:latin typeface="SF Pro Display" pitchFamily="2" charset="0"/>
                <a:ea typeface="SF Pro Display" pitchFamily="2" charset="0"/>
                <a:cs typeface="SF Pro Display" pitchFamily="2" charset="0"/>
              </a:rPr>
              <a:t> per ottenere l'effetto degli oggetti </a:t>
            </a:r>
            <a:r>
              <a:rPr lang="it-IT" sz="1800" b="1" i="1" dirty="0">
                <a:solidFill>
                  <a:schemeClr val="bg2">
                    <a:lumMod val="10000"/>
                  </a:schemeClr>
                </a:solidFill>
                <a:latin typeface="SF Pro Display" pitchFamily="2" charset="0"/>
                <a:ea typeface="SF Pro Display" pitchFamily="2" charset="0"/>
                <a:cs typeface="SF Pro Display" pitchFamily="2" charset="0"/>
              </a:rPr>
              <a:t>in ombra.</a:t>
            </a:r>
          </a:p>
        </p:txBody>
      </p:sp>
      <p:sp>
        <p:nvSpPr>
          <p:cNvPr id="6" name="!!second-step-titolo">
            <a:extLst>
              <a:ext uri="{FF2B5EF4-FFF2-40B4-BE49-F238E27FC236}">
                <a16:creationId xmlns:a16="http://schemas.microsoft.com/office/drawing/2014/main" id="{AA243F47-3FEB-8DFB-EE79-7C4A0E9E6833}"/>
              </a:ext>
            </a:extLst>
          </p:cNvPr>
          <p:cNvSpPr/>
          <p:nvPr/>
        </p:nvSpPr>
        <p:spPr>
          <a:xfrm>
            <a:off x="1919058" y="1283021"/>
            <a:ext cx="1883422" cy="535619"/>
          </a:xfrm>
          <a:prstGeom prst="roundRect">
            <a:avLst>
              <a:gd name="adj" fmla="val 36762"/>
            </a:avLst>
          </a:prstGeom>
          <a:solidFill>
            <a:schemeClr val="bg1"/>
          </a:solidFill>
          <a:ln w="38100">
            <a:solidFill>
              <a:schemeClr val="bg2">
                <a:lumMod val="10000"/>
              </a:schemeClr>
            </a:solidFill>
          </a:ln>
          <a:effectLst>
            <a:outerShdw blurRad="50800" dist="38100" dir="5400000" algn="t" rotWithShape="0">
              <a:schemeClr val="bg2">
                <a:lumMod val="10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2000" b="1" i="1" dirty="0">
                <a:solidFill>
                  <a:schemeClr val="bg2">
                    <a:lumMod val="10000"/>
                  </a:schemeClr>
                </a:solidFill>
                <a:latin typeface="SF Pro Display Semibold" pitchFamily="2" charset="0"/>
                <a:ea typeface="SF Pro Display Semibold" pitchFamily="2" charset="0"/>
                <a:cs typeface="SF Pro Display Semibold" pitchFamily="2" charset="0"/>
              </a:rPr>
              <a:t>Second Step</a:t>
            </a:r>
          </a:p>
        </p:txBody>
      </p:sp>
    </p:spTree>
    <p:extLst>
      <p:ext uri="{BB962C8B-B14F-4D97-AF65-F5344CB8AC3E}">
        <p14:creationId xmlns:p14="http://schemas.microsoft.com/office/powerpoint/2010/main" val="17374648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p:tgtEl>
                                          <p:spTgt spid="12"/>
                                        </p:tgtEl>
                                        <p:attrNameLst>
                                          <p:attrName>ppt_y</p:attrName>
                                        </p:attrNameLst>
                                      </p:cBhvr>
                                      <p:tavLst>
                                        <p:tav tm="0">
                                          <p:val>
                                            <p:strVal val="#ppt_y-#ppt_h*1.125000"/>
                                          </p:val>
                                        </p:tav>
                                        <p:tav tm="100000">
                                          <p:val>
                                            <p:strVal val="#ppt_y"/>
                                          </p:val>
                                        </p:tav>
                                      </p:tavLst>
                                    </p:anim>
                                    <p:animEffect transition="in" filter="wipe(down)">
                                      <p:cBhvr>
                                        <p:cTn id="8" dur="500"/>
                                        <p:tgtEl>
                                          <p:spTgt spid="12"/>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1" fill="hold" nodeType="click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p:tgtEl>
                                          <p:spTgt spid="14"/>
                                        </p:tgtEl>
                                        <p:attrNameLst>
                                          <p:attrName>ppt_y</p:attrName>
                                        </p:attrNameLst>
                                      </p:cBhvr>
                                      <p:tavLst>
                                        <p:tav tm="0">
                                          <p:val>
                                            <p:strVal val="#ppt_y-#ppt_h*1.125000"/>
                                          </p:val>
                                        </p:tav>
                                        <p:tav tm="100000">
                                          <p:val>
                                            <p:strVal val="#ppt_y"/>
                                          </p:val>
                                        </p:tav>
                                      </p:tavLst>
                                    </p:anim>
                                    <p:animEffect transition="in" filter="wipe(down)">
                                      <p:cBhvr>
                                        <p:cTn id="18" dur="500"/>
                                        <p:tgtEl>
                                          <p:spTgt spid="14"/>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Schema esecutivo</a:t>
            </a:r>
          </a:p>
        </p:txBody>
      </p:sp>
      <p:cxnSp>
        <p:nvCxnSpPr>
          <p:cNvPr id="59" name="!!object--light-eye">
            <a:extLst>
              <a:ext uri="{FF2B5EF4-FFF2-40B4-BE49-F238E27FC236}">
                <a16:creationId xmlns:a16="http://schemas.microsoft.com/office/drawing/2014/main" id="{DBBADB64-EE40-7DFF-A361-E350CB211027}"/>
              </a:ext>
            </a:extLst>
          </p:cNvPr>
          <p:cNvCxnSpPr>
            <a:cxnSpLocks/>
            <a:stCxn id="13" idx="3"/>
          </p:cNvCxnSpPr>
          <p:nvPr/>
        </p:nvCxnSpPr>
        <p:spPr>
          <a:xfrm>
            <a:off x="6701529" y="1608927"/>
            <a:ext cx="1012256" cy="1808488"/>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0" name="!!object--camera-eye">
            <a:extLst>
              <a:ext uri="{FF2B5EF4-FFF2-40B4-BE49-F238E27FC236}">
                <a16:creationId xmlns:a16="http://schemas.microsoft.com/office/drawing/2014/main" id="{9E904A35-5D83-975F-3618-5C94999D212E}"/>
              </a:ext>
            </a:extLst>
          </p:cNvPr>
          <p:cNvCxnSpPr>
            <a:cxnSpLocks/>
            <a:stCxn id="13" idx="1"/>
          </p:cNvCxnSpPr>
          <p:nvPr/>
        </p:nvCxnSpPr>
        <p:spPr>
          <a:xfrm rot="10800000" flipV="1">
            <a:off x="3059723" y="1608927"/>
            <a:ext cx="941806" cy="1808488"/>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object--world">
            <a:extLst>
              <a:ext uri="{FF2B5EF4-FFF2-40B4-BE49-F238E27FC236}">
                <a16:creationId xmlns:a16="http://schemas.microsoft.com/office/drawing/2014/main" id="{FF19A01D-0C32-8681-8603-B3D717910A77}"/>
              </a:ext>
            </a:extLst>
          </p:cNvPr>
          <p:cNvCxnSpPr>
            <a:cxnSpLocks/>
            <a:stCxn id="13" idx="2"/>
            <a:endCxn id="20" idx="0"/>
          </p:cNvCxnSpPr>
          <p:nvPr/>
        </p:nvCxnSpPr>
        <p:spPr>
          <a:xfrm>
            <a:off x="5351529" y="1878927"/>
            <a:ext cx="0" cy="499244"/>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amera-eye--camera-clip">
            <a:extLst>
              <a:ext uri="{FF2B5EF4-FFF2-40B4-BE49-F238E27FC236}">
                <a16:creationId xmlns:a16="http://schemas.microsoft.com/office/drawing/2014/main" id="{39299768-ED42-EE29-3C08-BAD852C6A539}"/>
              </a:ext>
            </a:extLst>
          </p:cNvPr>
          <p:cNvCxnSpPr>
            <a:cxnSpLocks/>
            <a:stCxn id="21" idx="2"/>
            <a:endCxn id="22" idx="0"/>
          </p:cNvCxnSpPr>
          <p:nvPr/>
        </p:nvCxnSpPr>
        <p:spPr>
          <a:xfrm>
            <a:off x="3487560" y="3957415"/>
            <a:ext cx="0" cy="499244"/>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world--camera-eye1">
            <a:extLst>
              <a:ext uri="{FF2B5EF4-FFF2-40B4-BE49-F238E27FC236}">
                <a16:creationId xmlns:a16="http://schemas.microsoft.com/office/drawing/2014/main" id="{34830160-053B-A3F8-3762-C227969ECD54}"/>
              </a:ext>
            </a:extLst>
          </p:cNvPr>
          <p:cNvCxnSpPr>
            <a:cxnSpLocks/>
            <a:stCxn id="20" idx="2"/>
            <a:endCxn id="21" idx="0"/>
          </p:cNvCxnSpPr>
          <p:nvPr/>
        </p:nvCxnSpPr>
        <p:spPr>
          <a:xfrm rot="5400000">
            <a:off x="4169923" y="2235809"/>
            <a:ext cx="499244" cy="1863969"/>
          </a:xfrm>
          <a:prstGeom prst="bentConnector3">
            <a:avLst>
              <a:gd name="adj1" fmla="val 50000"/>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world--camera-eye2">
            <a:extLst>
              <a:ext uri="{FF2B5EF4-FFF2-40B4-BE49-F238E27FC236}">
                <a16:creationId xmlns:a16="http://schemas.microsoft.com/office/drawing/2014/main" id="{7255629A-B0BF-AA38-282F-97980774EA5F}"/>
              </a:ext>
            </a:extLst>
          </p:cNvPr>
          <p:cNvCxnSpPr>
            <a:cxnSpLocks/>
            <a:stCxn id="20" idx="2"/>
            <a:endCxn id="21" idx="0"/>
          </p:cNvCxnSpPr>
          <p:nvPr/>
        </p:nvCxnSpPr>
        <p:spPr>
          <a:xfrm rot="5400000">
            <a:off x="4169923" y="2235809"/>
            <a:ext cx="499244" cy="1863969"/>
          </a:xfrm>
          <a:prstGeom prst="bentConnector3">
            <a:avLst>
              <a:gd name="adj1" fmla="val 50000"/>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88" name="!!world--light-eye1">
            <a:extLst>
              <a:ext uri="{FF2B5EF4-FFF2-40B4-BE49-F238E27FC236}">
                <a16:creationId xmlns:a16="http://schemas.microsoft.com/office/drawing/2014/main" id="{A7C04030-39BD-591B-B61E-934229BE4FAF}"/>
              </a:ext>
            </a:extLst>
          </p:cNvPr>
          <p:cNvCxnSpPr>
            <a:cxnSpLocks/>
            <a:stCxn id="20" idx="2"/>
            <a:endCxn id="23" idx="0"/>
          </p:cNvCxnSpPr>
          <p:nvPr/>
        </p:nvCxnSpPr>
        <p:spPr>
          <a:xfrm rot="16200000" flipH="1">
            <a:off x="6057338" y="2212362"/>
            <a:ext cx="499244" cy="1910862"/>
          </a:xfrm>
          <a:prstGeom prst="bentConnector3">
            <a:avLst>
              <a:gd name="adj1" fmla="val 50000"/>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world--light-eye2">
            <a:extLst>
              <a:ext uri="{FF2B5EF4-FFF2-40B4-BE49-F238E27FC236}">
                <a16:creationId xmlns:a16="http://schemas.microsoft.com/office/drawing/2014/main" id="{9ADDEE62-C08C-9A60-1E95-2A479694DB50}"/>
              </a:ext>
            </a:extLst>
          </p:cNvPr>
          <p:cNvCxnSpPr>
            <a:cxnSpLocks/>
            <a:stCxn id="20" idx="2"/>
            <a:endCxn id="23" idx="0"/>
          </p:cNvCxnSpPr>
          <p:nvPr/>
        </p:nvCxnSpPr>
        <p:spPr>
          <a:xfrm rot="16200000" flipH="1">
            <a:off x="6057338" y="2212362"/>
            <a:ext cx="499244" cy="1910862"/>
          </a:xfrm>
          <a:prstGeom prst="bentConnector3">
            <a:avLst>
              <a:gd name="adj1" fmla="val 50000"/>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4" name="!!light-eye--light-clip1">
            <a:extLst>
              <a:ext uri="{FF2B5EF4-FFF2-40B4-BE49-F238E27FC236}">
                <a16:creationId xmlns:a16="http://schemas.microsoft.com/office/drawing/2014/main" id="{D4C591C9-A5DA-0C89-302B-964822F6CAC7}"/>
              </a:ext>
            </a:extLst>
          </p:cNvPr>
          <p:cNvCxnSpPr>
            <a:cxnSpLocks/>
            <a:stCxn id="23" idx="2"/>
            <a:endCxn id="24" idx="0"/>
          </p:cNvCxnSpPr>
          <p:nvPr/>
        </p:nvCxnSpPr>
        <p:spPr>
          <a:xfrm>
            <a:off x="7262391" y="3957415"/>
            <a:ext cx="0" cy="499244"/>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light-eye--light-clip2">
            <a:extLst>
              <a:ext uri="{FF2B5EF4-FFF2-40B4-BE49-F238E27FC236}">
                <a16:creationId xmlns:a16="http://schemas.microsoft.com/office/drawing/2014/main" id="{30549090-4698-E976-45AB-DA34BD15809B}"/>
              </a:ext>
            </a:extLst>
          </p:cNvPr>
          <p:cNvCxnSpPr>
            <a:cxnSpLocks/>
            <a:stCxn id="23" idx="2"/>
            <a:endCxn id="24" idx="0"/>
          </p:cNvCxnSpPr>
          <p:nvPr/>
        </p:nvCxnSpPr>
        <p:spPr>
          <a:xfrm>
            <a:off x="7262391" y="3957415"/>
            <a:ext cx="0" cy="49924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camera-eye--light-clip">
            <a:extLst>
              <a:ext uri="{FF2B5EF4-FFF2-40B4-BE49-F238E27FC236}">
                <a16:creationId xmlns:a16="http://schemas.microsoft.com/office/drawing/2014/main" id="{BA8A7451-6E13-299F-F672-8BAE983ABD02}"/>
              </a:ext>
            </a:extLst>
          </p:cNvPr>
          <p:cNvCxnSpPr>
            <a:cxnSpLocks/>
            <a:stCxn id="21" idx="3"/>
            <a:endCxn id="24" idx="1"/>
          </p:cNvCxnSpPr>
          <p:nvPr/>
        </p:nvCxnSpPr>
        <p:spPr>
          <a:xfrm>
            <a:off x="4837560" y="3687415"/>
            <a:ext cx="1074831" cy="1039244"/>
          </a:xfrm>
          <a:prstGeom prst="straightConnector1">
            <a:avLst/>
          </a:prstGeom>
          <a:ln w="76200">
            <a:solidFill>
              <a:srgbClr val="14C596"/>
            </a:solidFill>
            <a:tailEnd type="triangle"/>
          </a:ln>
        </p:spPr>
        <p:style>
          <a:lnRef idx="1">
            <a:schemeClr val="accent1"/>
          </a:lnRef>
          <a:fillRef idx="0">
            <a:schemeClr val="accent1"/>
          </a:fillRef>
          <a:effectRef idx="0">
            <a:schemeClr val="accent1"/>
          </a:effectRef>
          <a:fontRef idx="minor">
            <a:schemeClr val="tx1"/>
          </a:fontRef>
        </p:style>
      </p:cxnSp>
      <p:sp>
        <p:nvSpPr>
          <p:cNvPr id="13" name="!!object-space">
            <a:extLst>
              <a:ext uri="{FF2B5EF4-FFF2-40B4-BE49-F238E27FC236}">
                <a16:creationId xmlns:a16="http://schemas.microsoft.com/office/drawing/2014/main" id="{51D27ACD-2F58-0155-DEDF-C75576F43510}"/>
              </a:ext>
            </a:extLst>
          </p:cNvPr>
          <p:cNvSpPr txBox="1"/>
          <p:nvPr/>
        </p:nvSpPr>
        <p:spPr>
          <a:xfrm>
            <a:off x="4001529" y="1338927"/>
            <a:ext cx="2700000" cy="540000"/>
          </a:xfrm>
          <a:prstGeom prst="roundRect">
            <a:avLst>
              <a:gd name="adj" fmla="val 34709"/>
            </a:avLst>
          </a:prstGeom>
          <a:solidFill>
            <a:schemeClr val="bg1"/>
          </a:solidFill>
          <a:ln w="38100">
            <a:solidFill>
              <a:schemeClr val="bg2">
                <a:lumMod val="10000"/>
              </a:schemeClr>
            </a:solidFill>
          </a:ln>
        </p:spPr>
        <p:txBody>
          <a:bodyPr wrap="square" lIns="0" tIns="72000" rIns="0" bIns="108000" anchor="ctr" anchorCtr="0">
            <a:noAutofit/>
          </a:bodyPr>
          <a:lstStyle/>
          <a:p>
            <a:pPr algn="ctr"/>
            <a:r>
              <a:rPr lang="it-IT" sz="1800" i="1" dirty="0">
                <a:latin typeface="SF Pro Display Medium" pitchFamily="2" charset="0"/>
                <a:ea typeface="SF Pro Display Medium" pitchFamily="2" charset="0"/>
                <a:cs typeface="SF Pro Display Medium" pitchFamily="2" charset="0"/>
              </a:rPr>
              <a:t>Object Space</a:t>
            </a:r>
            <a:endParaRPr lang="it-IT" i="1" dirty="0">
              <a:latin typeface="SF Pro Display Medium" pitchFamily="2" charset="0"/>
              <a:ea typeface="SF Pro Display Medium" pitchFamily="2" charset="0"/>
              <a:cs typeface="SF Pro Display Medium" pitchFamily="2" charset="0"/>
            </a:endParaRPr>
          </a:p>
        </p:txBody>
      </p:sp>
      <p:sp>
        <p:nvSpPr>
          <p:cNvPr id="20" name="!!world-space">
            <a:extLst>
              <a:ext uri="{FF2B5EF4-FFF2-40B4-BE49-F238E27FC236}">
                <a16:creationId xmlns:a16="http://schemas.microsoft.com/office/drawing/2014/main" id="{4FBE5518-C70E-65D0-9672-612132FB8741}"/>
              </a:ext>
            </a:extLst>
          </p:cNvPr>
          <p:cNvSpPr txBox="1"/>
          <p:nvPr/>
        </p:nvSpPr>
        <p:spPr>
          <a:xfrm>
            <a:off x="4001529" y="2378171"/>
            <a:ext cx="2700000" cy="540000"/>
          </a:xfrm>
          <a:prstGeom prst="roundRect">
            <a:avLst>
              <a:gd name="adj" fmla="val 34709"/>
            </a:avLst>
          </a:prstGeom>
          <a:solidFill>
            <a:schemeClr val="bg1"/>
          </a:solidFill>
          <a:ln w="38100">
            <a:solidFill>
              <a:schemeClr val="bg2">
                <a:lumMod val="10000"/>
              </a:schemeClr>
            </a:solidFill>
          </a:ln>
        </p:spPr>
        <p:txBody>
          <a:bodyPr wrap="square" lIns="0" tIns="72000" rIns="0" bIns="108000" anchor="ctr" anchorCtr="0">
            <a:noAutofit/>
          </a:bodyPr>
          <a:lstStyle/>
          <a:p>
            <a:pPr algn="ctr"/>
            <a:r>
              <a:rPr lang="it-IT" sz="1800" i="1" dirty="0">
                <a:latin typeface="SF Pro Display Medium" pitchFamily="2" charset="0"/>
                <a:ea typeface="SF Pro Display Medium" pitchFamily="2" charset="0"/>
                <a:cs typeface="SF Pro Display Medium" pitchFamily="2" charset="0"/>
              </a:rPr>
              <a:t>World Space</a:t>
            </a:r>
            <a:endParaRPr lang="it-IT" i="1" dirty="0">
              <a:latin typeface="SF Pro Display Medium" pitchFamily="2" charset="0"/>
              <a:ea typeface="SF Pro Display Medium" pitchFamily="2" charset="0"/>
              <a:cs typeface="SF Pro Display Medium" pitchFamily="2" charset="0"/>
            </a:endParaRPr>
          </a:p>
        </p:txBody>
      </p:sp>
      <p:sp>
        <p:nvSpPr>
          <p:cNvPr id="21" name="!!light-eye-space">
            <a:extLst>
              <a:ext uri="{FF2B5EF4-FFF2-40B4-BE49-F238E27FC236}">
                <a16:creationId xmlns:a16="http://schemas.microsoft.com/office/drawing/2014/main" id="{EE4D0483-F8CD-8F16-3D3B-B160BD6D39FD}"/>
              </a:ext>
            </a:extLst>
          </p:cNvPr>
          <p:cNvSpPr txBox="1"/>
          <p:nvPr/>
        </p:nvSpPr>
        <p:spPr>
          <a:xfrm>
            <a:off x="2137560" y="3417415"/>
            <a:ext cx="2700000" cy="540000"/>
          </a:xfrm>
          <a:prstGeom prst="roundRect">
            <a:avLst>
              <a:gd name="adj" fmla="val 34709"/>
            </a:avLst>
          </a:prstGeom>
          <a:solidFill>
            <a:schemeClr val="bg1"/>
          </a:solidFill>
          <a:ln w="38100">
            <a:solidFill>
              <a:schemeClr val="bg2">
                <a:lumMod val="10000"/>
              </a:schemeClr>
            </a:solidFill>
          </a:ln>
        </p:spPr>
        <p:txBody>
          <a:bodyPr wrap="square" lIns="0" tIns="72000" rIns="0" bIns="108000" anchor="ctr" anchorCtr="0">
            <a:noAutofit/>
          </a:bodyPr>
          <a:lstStyle/>
          <a:p>
            <a:pPr algn="ctr"/>
            <a:r>
              <a:rPr lang="it-IT" sz="1800" i="1" dirty="0" err="1">
                <a:latin typeface="SF Pro Display Medium" pitchFamily="2" charset="0"/>
                <a:ea typeface="SF Pro Display Medium" pitchFamily="2" charset="0"/>
                <a:cs typeface="SF Pro Display Medium" pitchFamily="2" charset="0"/>
              </a:rPr>
              <a:t>Camera's</a:t>
            </a:r>
            <a:r>
              <a:rPr lang="it-IT" sz="1800" i="1" dirty="0">
                <a:latin typeface="SF Pro Display Medium" pitchFamily="2" charset="0"/>
                <a:ea typeface="SF Pro Display Medium" pitchFamily="2" charset="0"/>
                <a:cs typeface="SF Pro Display Medium" pitchFamily="2" charset="0"/>
              </a:rPr>
              <a:t> Eye Space</a:t>
            </a:r>
            <a:endParaRPr lang="it-IT" i="1" dirty="0">
              <a:latin typeface="SF Pro Display Medium" pitchFamily="2" charset="0"/>
              <a:ea typeface="SF Pro Display Medium" pitchFamily="2" charset="0"/>
              <a:cs typeface="SF Pro Display Medium" pitchFamily="2" charset="0"/>
            </a:endParaRPr>
          </a:p>
        </p:txBody>
      </p:sp>
      <p:sp>
        <p:nvSpPr>
          <p:cNvPr id="22" name="!!camera-clip-space">
            <a:extLst>
              <a:ext uri="{FF2B5EF4-FFF2-40B4-BE49-F238E27FC236}">
                <a16:creationId xmlns:a16="http://schemas.microsoft.com/office/drawing/2014/main" id="{9693250D-B105-0B09-9FA9-FF25354C7663}"/>
              </a:ext>
            </a:extLst>
          </p:cNvPr>
          <p:cNvSpPr txBox="1"/>
          <p:nvPr/>
        </p:nvSpPr>
        <p:spPr>
          <a:xfrm>
            <a:off x="2137560" y="4456659"/>
            <a:ext cx="2700000" cy="540000"/>
          </a:xfrm>
          <a:prstGeom prst="roundRect">
            <a:avLst>
              <a:gd name="adj" fmla="val 34709"/>
            </a:avLst>
          </a:prstGeom>
          <a:solidFill>
            <a:schemeClr val="bg1"/>
          </a:solidFill>
          <a:ln w="38100">
            <a:solidFill>
              <a:schemeClr val="bg2">
                <a:lumMod val="10000"/>
              </a:schemeClr>
            </a:solidFill>
          </a:ln>
        </p:spPr>
        <p:txBody>
          <a:bodyPr wrap="square" lIns="0" tIns="72000" rIns="0" bIns="108000" anchor="ctr" anchorCtr="0">
            <a:noAutofit/>
          </a:bodyPr>
          <a:lstStyle/>
          <a:p>
            <a:pPr algn="ctr"/>
            <a:r>
              <a:rPr lang="it-IT" sz="1800" i="1" dirty="0" err="1">
                <a:latin typeface="SF Pro Display Medium" pitchFamily="2" charset="0"/>
                <a:ea typeface="SF Pro Display Medium" pitchFamily="2" charset="0"/>
                <a:cs typeface="SF Pro Display Medium" pitchFamily="2" charset="0"/>
              </a:rPr>
              <a:t>Camera's</a:t>
            </a:r>
            <a:r>
              <a:rPr lang="it-IT" sz="1800" i="1" dirty="0">
                <a:latin typeface="SF Pro Display Medium" pitchFamily="2" charset="0"/>
                <a:ea typeface="SF Pro Display Medium" pitchFamily="2" charset="0"/>
                <a:cs typeface="SF Pro Display Medium" pitchFamily="2" charset="0"/>
              </a:rPr>
              <a:t> Clip Space</a:t>
            </a:r>
          </a:p>
        </p:txBody>
      </p:sp>
      <p:sp>
        <p:nvSpPr>
          <p:cNvPr id="23" name="!!light-eye-space">
            <a:extLst>
              <a:ext uri="{FF2B5EF4-FFF2-40B4-BE49-F238E27FC236}">
                <a16:creationId xmlns:a16="http://schemas.microsoft.com/office/drawing/2014/main" id="{45A3BA04-5223-112B-BECF-25005EE2A871}"/>
              </a:ext>
            </a:extLst>
          </p:cNvPr>
          <p:cNvSpPr txBox="1"/>
          <p:nvPr/>
        </p:nvSpPr>
        <p:spPr>
          <a:xfrm>
            <a:off x="5912391" y="3417415"/>
            <a:ext cx="2700000" cy="540000"/>
          </a:xfrm>
          <a:prstGeom prst="roundRect">
            <a:avLst>
              <a:gd name="adj" fmla="val 34709"/>
            </a:avLst>
          </a:prstGeom>
          <a:solidFill>
            <a:schemeClr val="bg1"/>
          </a:solidFill>
          <a:ln w="38100">
            <a:solidFill>
              <a:schemeClr val="bg2">
                <a:lumMod val="10000"/>
              </a:schemeClr>
            </a:solidFill>
          </a:ln>
        </p:spPr>
        <p:txBody>
          <a:bodyPr wrap="square" lIns="0" tIns="72000" rIns="0" bIns="108000" anchor="ctr" anchorCtr="0">
            <a:noAutofit/>
          </a:bodyPr>
          <a:lstStyle/>
          <a:p>
            <a:pPr algn="ctr"/>
            <a:r>
              <a:rPr lang="it-IT" sz="1800" i="1" dirty="0" err="1">
                <a:latin typeface="SF Pro Display Medium" pitchFamily="2" charset="0"/>
                <a:ea typeface="SF Pro Display Medium" pitchFamily="2" charset="0"/>
                <a:cs typeface="SF Pro Display Medium" pitchFamily="2" charset="0"/>
              </a:rPr>
              <a:t>Light's</a:t>
            </a:r>
            <a:r>
              <a:rPr lang="it-IT" sz="1800" i="1" dirty="0">
                <a:latin typeface="SF Pro Display Medium" pitchFamily="2" charset="0"/>
                <a:ea typeface="SF Pro Display Medium" pitchFamily="2" charset="0"/>
                <a:cs typeface="SF Pro Display Medium" pitchFamily="2" charset="0"/>
              </a:rPr>
              <a:t> Eye Space</a:t>
            </a:r>
            <a:endParaRPr lang="it-IT" i="1" dirty="0">
              <a:latin typeface="SF Pro Display Medium" pitchFamily="2" charset="0"/>
              <a:ea typeface="SF Pro Display Medium" pitchFamily="2" charset="0"/>
              <a:cs typeface="SF Pro Display Medium" pitchFamily="2" charset="0"/>
            </a:endParaRPr>
          </a:p>
        </p:txBody>
      </p:sp>
      <p:sp>
        <p:nvSpPr>
          <p:cNvPr id="24" name="!!light-clip-space">
            <a:extLst>
              <a:ext uri="{FF2B5EF4-FFF2-40B4-BE49-F238E27FC236}">
                <a16:creationId xmlns:a16="http://schemas.microsoft.com/office/drawing/2014/main" id="{F1E81DF7-20C2-012D-955D-EE651E92E24F}"/>
              </a:ext>
            </a:extLst>
          </p:cNvPr>
          <p:cNvSpPr txBox="1"/>
          <p:nvPr/>
        </p:nvSpPr>
        <p:spPr>
          <a:xfrm>
            <a:off x="5912391" y="4456659"/>
            <a:ext cx="2700000" cy="540000"/>
          </a:xfrm>
          <a:prstGeom prst="roundRect">
            <a:avLst>
              <a:gd name="adj" fmla="val 34709"/>
            </a:avLst>
          </a:prstGeom>
          <a:solidFill>
            <a:schemeClr val="bg1"/>
          </a:solidFill>
          <a:ln w="38100">
            <a:solidFill>
              <a:schemeClr val="bg2">
                <a:lumMod val="10000"/>
              </a:schemeClr>
            </a:solidFill>
          </a:ln>
        </p:spPr>
        <p:txBody>
          <a:bodyPr wrap="square" lIns="0" tIns="72000" rIns="0" bIns="108000" anchor="ctr" anchorCtr="0">
            <a:noAutofit/>
          </a:bodyPr>
          <a:lstStyle/>
          <a:p>
            <a:pPr algn="ctr"/>
            <a:r>
              <a:rPr lang="it-IT" sz="1800" i="1" dirty="0" err="1">
                <a:latin typeface="SF Pro Display Medium" pitchFamily="2" charset="0"/>
                <a:ea typeface="SF Pro Display Medium" pitchFamily="2" charset="0"/>
                <a:cs typeface="SF Pro Display Medium" pitchFamily="2" charset="0"/>
              </a:rPr>
              <a:t>Light's</a:t>
            </a:r>
            <a:r>
              <a:rPr lang="it-IT" sz="1800" i="1" dirty="0">
                <a:latin typeface="SF Pro Display Medium" pitchFamily="2" charset="0"/>
                <a:ea typeface="SF Pro Display Medium" pitchFamily="2" charset="0"/>
                <a:cs typeface="SF Pro Display Medium" pitchFamily="2" charset="0"/>
              </a:rPr>
              <a:t> Clip Space</a:t>
            </a:r>
            <a:endParaRPr lang="it-IT" i="1" dirty="0">
              <a:latin typeface="SF Pro Display Medium" pitchFamily="2" charset="0"/>
              <a:ea typeface="SF Pro Display Medium" pitchFamily="2" charset="0"/>
              <a:cs typeface="SF Pro Display Medium" pitchFamily="2" charset="0"/>
            </a:endParaRPr>
          </a:p>
        </p:txBody>
      </p:sp>
      <mc:AlternateContent xmlns:mc="http://schemas.openxmlformats.org/markup-compatibility/2006">
        <mc:Choice xmlns:a14="http://schemas.microsoft.com/office/drawing/2010/main" Requires="a14">
          <p:sp>
            <p:nvSpPr>
              <p:cNvPr id="80" name="!!trasformazione-lineare">
                <a:extLst>
                  <a:ext uri="{FF2B5EF4-FFF2-40B4-BE49-F238E27FC236}">
                    <a16:creationId xmlns:a16="http://schemas.microsoft.com/office/drawing/2014/main" id="{E65091C6-C175-4C08-F8F8-999F2FA1B6CC}"/>
                  </a:ext>
                </a:extLst>
              </p:cNvPr>
              <p:cNvSpPr txBox="1"/>
              <p:nvPr/>
            </p:nvSpPr>
            <p:spPr>
              <a:xfrm>
                <a:off x="1692000" y="944506"/>
                <a:ext cx="2309529" cy="578244"/>
              </a:xfrm>
              <a:prstGeom prst="rect">
                <a:avLst/>
              </a:prstGeom>
              <a:noFill/>
              <a:ln w="38100">
                <a:noFill/>
              </a:ln>
            </p:spPr>
            <p:txBody>
              <a:bodyPr wrap="square" lIns="108000" tIns="72000" bIns="108000" anchor="ctr" anchorCtr="0">
                <a:noAutofit/>
              </a:bodyPr>
              <a:lstStyle/>
              <a:p>
                <a14:m>
                  <m:oMathPara xmlns:m="http://schemas.openxmlformats.org/officeDocument/2006/math">
                    <m:oMathParaPr>
                      <m:jc m:val="centerGroup"/>
                    </m:oMathParaPr>
                    <m:oMath xmlns:m="http://schemas.openxmlformats.org/officeDocument/2006/math">
                      <m:r>
                        <a:rPr lang="en-US" sz="1800" b="1" i="1" smtClean="0">
                          <a:solidFill>
                            <a:srgbClr val="14C596"/>
                          </a:solidFill>
                        </a:rPr>
                        <m:t>𝑻</m:t>
                      </m:r>
                      <m:r>
                        <a:rPr lang="en-US" sz="1800" b="1" i="1" smtClean="0"/>
                        <m:t>=</m:t>
                      </m:r>
                      <m:sSub>
                        <m:sSubPr>
                          <m:ctrlPr>
                            <a:rPr lang="it-IT" sz="1800" b="1" i="1" smtClean="0">
                              <a:solidFill>
                                <a:srgbClr val="C00000"/>
                              </a:solidFill>
                            </a:rPr>
                          </m:ctrlPr>
                        </m:sSubPr>
                        <m:e>
                          <m:r>
                            <a:rPr lang="en-US" sz="1800" b="1" i="1">
                              <a:solidFill>
                                <a:srgbClr val="C00000"/>
                              </a:solidFill>
                            </a:rPr>
                            <m:t>𝑷</m:t>
                          </m:r>
                        </m:e>
                        <m:sub>
                          <m:r>
                            <a:rPr lang="en-US" sz="1800" b="1" i="1">
                              <a:solidFill>
                                <a:srgbClr val="C00000"/>
                              </a:solidFill>
                            </a:rPr>
                            <m:t>𝑳</m:t>
                          </m:r>
                        </m:sub>
                      </m:sSub>
                      <m:r>
                        <a:rPr lang="it-IT" sz="1800" b="1" i="0" smtClean="0">
                          <a:latin typeface="Cambria Math" panose="02040503050406030204" pitchFamily="18" charset="0"/>
                        </a:rPr>
                        <m:t> </m:t>
                      </m:r>
                      <m:r>
                        <a:rPr lang="en-US" sz="1800" b="1"/>
                        <m:t>×</m:t>
                      </m:r>
                      <m:r>
                        <a:rPr lang="it-IT" sz="1800" b="1" i="0" smtClean="0">
                          <a:latin typeface="Cambria Math" panose="02040503050406030204" pitchFamily="18" charset="0"/>
                        </a:rPr>
                        <m:t> </m:t>
                      </m:r>
                      <m:sSub>
                        <m:sSubPr>
                          <m:ctrlPr>
                            <a:rPr lang="it-IT" sz="1800" b="1" i="1" smtClean="0">
                              <a:solidFill>
                                <a:srgbClr val="C00000"/>
                              </a:solidFill>
                            </a:rPr>
                          </m:ctrlPr>
                        </m:sSubPr>
                        <m:e>
                          <m:r>
                            <a:rPr lang="en-US" sz="1800" b="1" i="1">
                              <a:solidFill>
                                <a:srgbClr val="C00000"/>
                              </a:solidFill>
                            </a:rPr>
                            <m:t>𝑽</m:t>
                          </m:r>
                        </m:e>
                        <m:sub>
                          <m:r>
                            <a:rPr lang="en-US" sz="1800" b="1" i="1">
                              <a:solidFill>
                                <a:srgbClr val="C00000"/>
                              </a:solidFill>
                            </a:rPr>
                            <m:t>𝑳</m:t>
                          </m:r>
                        </m:sub>
                      </m:sSub>
                      <m:r>
                        <a:rPr lang="it-IT" sz="1800" b="1" i="0" smtClean="0">
                          <a:latin typeface="Cambria Math" panose="02040503050406030204" pitchFamily="18" charset="0"/>
                        </a:rPr>
                        <m:t> </m:t>
                      </m:r>
                      <m:r>
                        <a:rPr lang="en-US" sz="1800" b="1"/>
                        <m:t>×</m:t>
                      </m:r>
                      <m:r>
                        <a:rPr lang="it-IT" sz="1800" b="1" i="0" smtClean="0">
                          <a:latin typeface="Cambria Math" panose="02040503050406030204" pitchFamily="18" charset="0"/>
                        </a:rPr>
                        <m:t> </m:t>
                      </m:r>
                      <m:sSubSup>
                        <m:sSubSupPr>
                          <m:ctrlPr>
                            <a:rPr lang="it-IT" sz="1800" b="1" i="1" smtClean="0">
                              <a:solidFill>
                                <a:srgbClr val="C00000"/>
                              </a:solidFill>
                            </a:rPr>
                          </m:ctrlPr>
                        </m:sSubSupPr>
                        <m:e>
                          <m:r>
                            <a:rPr lang="en-US" sz="1800" b="1" i="1">
                              <a:solidFill>
                                <a:srgbClr val="C00000"/>
                              </a:solidFill>
                            </a:rPr>
                            <m:t>𝑽</m:t>
                          </m:r>
                        </m:e>
                        <m:sub>
                          <m:r>
                            <a:rPr lang="en-US" sz="1800" b="1" i="1">
                              <a:solidFill>
                                <a:srgbClr val="C00000"/>
                              </a:solidFill>
                            </a:rPr>
                            <m:t>𝑪</m:t>
                          </m:r>
                        </m:sub>
                        <m:sup>
                          <m:r>
                            <a:rPr lang="en-US" sz="1800" b="1" i="1">
                              <a:solidFill>
                                <a:srgbClr val="C00000"/>
                              </a:solidFill>
                            </a:rPr>
                            <m:t>−</m:t>
                          </m:r>
                          <m:r>
                            <a:rPr lang="en-US" sz="1800" b="1" i="1">
                              <a:solidFill>
                                <a:srgbClr val="C00000"/>
                              </a:solidFill>
                            </a:rPr>
                            <m:t>𝟏</m:t>
                          </m:r>
                        </m:sup>
                      </m:sSubSup>
                    </m:oMath>
                  </m:oMathPara>
                </a14:m>
                <a:endParaRPr lang="it-IT" sz="1800" b="1" dirty="0"/>
              </a:p>
            </p:txBody>
          </p:sp>
        </mc:Choice>
        <mc:Fallback>
          <p:sp>
            <p:nvSpPr>
              <p:cNvPr id="80" name="!!trasformazione-lineare">
                <a:extLst>
                  <a:ext uri="{FF2B5EF4-FFF2-40B4-BE49-F238E27FC236}">
                    <a16:creationId xmlns:a16="http://schemas.microsoft.com/office/drawing/2014/main" id="{E65091C6-C175-4C08-F8F8-999F2FA1B6CC}"/>
                  </a:ext>
                </a:extLst>
              </p:cNvPr>
              <p:cNvSpPr txBox="1">
                <a:spLocks noRot="1" noChangeAspect="1" noMove="1" noResize="1" noEditPoints="1" noAdjustHandles="1" noChangeArrowheads="1" noChangeShapeType="1" noTextEdit="1"/>
              </p:cNvSpPr>
              <p:nvPr/>
            </p:nvSpPr>
            <p:spPr>
              <a:xfrm>
                <a:off x="1692000" y="944506"/>
                <a:ext cx="2309529" cy="578244"/>
              </a:xfrm>
              <a:prstGeom prst="rect">
                <a:avLst/>
              </a:prstGeom>
              <a:blipFill>
                <a:blip r:embed="rId3"/>
                <a:stretch>
                  <a:fillRect/>
                </a:stretch>
              </a:blipFill>
              <a:ln w="38100">
                <a:noFill/>
              </a:ln>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83" name="!!camera-view">
                <a:extLst>
                  <a:ext uri="{FF2B5EF4-FFF2-40B4-BE49-F238E27FC236}">
                    <a16:creationId xmlns:a16="http://schemas.microsoft.com/office/drawing/2014/main" id="{12F292DA-9A07-4010-06D6-9FBF09E32805}"/>
                  </a:ext>
                </a:extLst>
              </p:cNvPr>
              <p:cNvSpPr txBox="1"/>
              <p:nvPr/>
            </p:nvSpPr>
            <p:spPr>
              <a:xfrm>
                <a:off x="1998850" y="2918170"/>
                <a:ext cx="686353" cy="388504"/>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Sup>
                        <m:sSubSupPr>
                          <m:ctrlPr>
                            <a:rPr lang="it-IT" sz="1800" b="1" i="1" smtClean="0">
                              <a:solidFill>
                                <a:srgbClr val="C00000"/>
                              </a:solidFill>
                              <a:latin typeface="Cambria Math" panose="02040503050406030204" pitchFamily="18" charset="0"/>
                            </a:rPr>
                          </m:ctrlPr>
                        </m:sSubSupPr>
                        <m:e>
                          <m:r>
                            <a:rPr lang="en-US" sz="1800" b="1" i="1">
                              <a:solidFill>
                                <a:srgbClr val="C00000"/>
                              </a:solidFill>
                              <a:latin typeface="Cambria Math" panose="02040503050406030204" pitchFamily="18" charset="0"/>
                            </a:rPr>
                            <m:t>𝑽</m:t>
                          </m:r>
                        </m:e>
                        <m:sub>
                          <m:r>
                            <a:rPr lang="en-US" sz="1800" b="1" i="1">
                              <a:solidFill>
                                <a:srgbClr val="C00000"/>
                              </a:solidFill>
                              <a:latin typeface="Cambria Math" panose="02040503050406030204" pitchFamily="18" charset="0"/>
                            </a:rPr>
                            <m:t>𝑪</m:t>
                          </m:r>
                        </m:sub>
                        <m:sup>
                          <m:r>
                            <a:rPr lang="en-US" sz="1800" b="1" i="1">
                              <a:solidFill>
                                <a:srgbClr val="C00000"/>
                              </a:solidFill>
                              <a:latin typeface="Cambria Math" panose="02040503050406030204" pitchFamily="18" charset="0"/>
                            </a:rPr>
                            <m:t>−</m:t>
                          </m:r>
                          <m:r>
                            <a:rPr lang="en-US" sz="1800" b="1" i="1">
                              <a:solidFill>
                                <a:srgbClr val="C00000"/>
                              </a:solidFill>
                              <a:latin typeface="Cambria Math" panose="02040503050406030204" pitchFamily="18" charset="0"/>
                            </a:rPr>
                            <m:t>𝟏</m:t>
                          </m:r>
                        </m:sup>
                      </m:sSubSup>
                    </m:oMath>
                  </m:oMathPara>
                </a14:m>
                <a:endParaRPr lang="it-IT" sz="1800" dirty="0"/>
              </a:p>
            </p:txBody>
          </p:sp>
        </mc:Choice>
        <mc:Fallback>
          <p:sp>
            <p:nvSpPr>
              <p:cNvPr id="83" name="!!camera-view">
                <a:extLst>
                  <a:ext uri="{FF2B5EF4-FFF2-40B4-BE49-F238E27FC236}">
                    <a16:creationId xmlns:a16="http://schemas.microsoft.com/office/drawing/2014/main" id="{12F292DA-9A07-4010-06D6-9FBF09E32805}"/>
                  </a:ext>
                </a:extLst>
              </p:cNvPr>
              <p:cNvSpPr txBox="1">
                <a:spLocks noRot="1" noChangeAspect="1" noMove="1" noResize="1" noEditPoints="1" noAdjustHandles="1" noChangeArrowheads="1" noChangeShapeType="1" noTextEdit="1"/>
              </p:cNvSpPr>
              <p:nvPr/>
            </p:nvSpPr>
            <p:spPr>
              <a:xfrm>
                <a:off x="1998850" y="2918170"/>
                <a:ext cx="686353" cy="388504"/>
              </a:xfrm>
              <a:prstGeom prst="rect">
                <a:avLst/>
              </a:prstGeom>
              <a:blipFill>
                <a:blip r:embed="rId4"/>
                <a:stretch>
                  <a:fillRect b="-3125"/>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84" name="!!light-view">
                <a:extLst>
                  <a:ext uri="{FF2B5EF4-FFF2-40B4-BE49-F238E27FC236}">
                    <a16:creationId xmlns:a16="http://schemas.microsoft.com/office/drawing/2014/main" id="{48182861-15D0-0B33-3779-F56C390C7063}"/>
                  </a:ext>
                </a:extLst>
              </p:cNvPr>
              <p:cNvSpPr txBox="1"/>
              <p:nvPr/>
            </p:nvSpPr>
            <p:spPr>
              <a:xfrm>
                <a:off x="7922599" y="2941616"/>
                <a:ext cx="686353"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it-IT" sz="1800" b="1" i="1">
                              <a:solidFill>
                                <a:srgbClr val="C00000"/>
                              </a:solidFill>
                              <a:latin typeface="Cambria Math" panose="02040503050406030204" pitchFamily="18" charset="0"/>
                            </a:rPr>
                          </m:ctrlPr>
                        </m:sSubPr>
                        <m:e>
                          <m:r>
                            <a:rPr lang="en-US" sz="1800" b="1" i="1">
                              <a:solidFill>
                                <a:srgbClr val="C00000"/>
                              </a:solidFill>
                              <a:latin typeface="Cambria Math" panose="02040503050406030204" pitchFamily="18" charset="0"/>
                            </a:rPr>
                            <m:t>𝑽</m:t>
                          </m:r>
                        </m:e>
                        <m:sub>
                          <m:r>
                            <a:rPr lang="en-US" sz="1800" b="1" i="1">
                              <a:solidFill>
                                <a:srgbClr val="C00000"/>
                              </a:solidFill>
                              <a:latin typeface="Cambria Math" panose="02040503050406030204" pitchFamily="18" charset="0"/>
                            </a:rPr>
                            <m:t>𝑳</m:t>
                          </m:r>
                        </m:sub>
                      </m:sSub>
                    </m:oMath>
                  </m:oMathPara>
                </a14:m>
                <a:endParaRPr lang="it-IT" sz="1800" dirty="0"/>
              </a:p>
            </p:txBody>
          </p:sp>
        </mc:Choice>
        <mc:Fallback>
          <p:sp>
            <p:nvSpPr>
              <p:cNvPr id="84" name="!!light-view">
                <a:extLst>
                  <a:ext uri="{FF2B5EF4-FFF2-40B4-BE49-F238E27FC236}">
                    <a16:creationId xmlns:a16="http://schemas.microsoft.com/office/drawing/2014/main" id="{48182861-15D0-0B33-3779-F56C390C7063}"/>
                  </a:ext>
                </a:extLst>
              </p:cNvPr>
              <p:cNvSpPr txBox="1">
                <a:spLocks noRot="1" noChangeAspect="1" noMove="1" noResize="1" noEditPoints="1" noAdjustHandles="1" noChangeArrowheads="1" noChangeShapeType="1" noTextEdit="1"/>
              </p:cNvSpPr>
              <p:nvPr/>
            </p:nvSpPr>
            <p:spPr>
              <a:xfrm>
                <a:off x="7922599" y="2941616"/>
                <a:ext cx="686353" cy="369332"/>
              </a:xfrm>
              <a:prstGeom prst="rect">
                <a:avLst/>
              </a:prstGeom>
              <a:blipFill>
                <a:blip r:embed="rId5"/>
                <a:stretch>
                  <a:fillRect b="-3333"/>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85" name="!!light-projection">
                <a:extLst>
                  <a:ext uri="{FF2B5EF4-FFF2-40B4-BE49-F238E27FC236}">
                    <a16:creationId xmlns:a16="http://schemas.microsoft.com/office/drawing/2014/main" id="{AF84C73E-AB6D-34C2-EDFC-2D2F54945669}"/>
                  </a:ext>
                </a:extLst>
              </p:cNvPr>
              <p:cNvSpPr txBox="1"/>
              <p:nvPr/>
            </p:nvSpPr>
            <p:spPr>
              <a:xfrm>
                <a:off x="7922599" y="4020140"/>
                <a:ext cx="686353"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it-IT" sz="1800" b="1" i="1">
                              <a:solidFill>
                                <a:srgbClr val="C00000"/>
                              </a:solidFill>
                              <a:latin typeface="Cambria Math" panose="02040503050406030204" pitchFamily="18" charset="0"/>
                            </a:rPr>
                          </m:ctrlPr>
                        </m:sSubPr>
                        <m:e>
                          <m:r>
                            <a:rPr lang="en-US" sz="1800" b="1" i="1">
                              <a:solidFill>
                                <a:srgbClr val="C00000"/>
                              </a:solidFill>
                              <a:latin typeface="Cambria Math" panose="02040503050406030204" pitchFamily="18" charset="0"/>
                            </a:rPr>
                            <m:t>𝑷</m:t>
                          </m:r>
                        </m:e>
                        <m:sub>
                          <m:r>
                            <a:rPr lang="en-US" sz="1800" b="1" i="1">
                              <a:solidFill>
                                <a:srgbClr val="C00000"/>
                              </a:solidFill>
                              <a:latin typeface="Cambria Math" panose="02040503050406030204" pitchFamily="18" charset="0"/>
                            </a:rPr>
                            <m:t>𝑳</m:t>
                          </m:r>
                        </m:sub>
                      </m:sSub>
                    </m:oMath>
                  </m:oMathPara>
                </a14:m>
                <a:endParaRPr lang="it-IT" sz="1800" dirty="0"/>
              </a:p>
            </p:txBody>
          </p:sp>
        </mc:Choice>
        <mc:Fallback>
          <p:sp>
            <p:nvSpPr>
              <p:cNvPr id="85" name="!!light-projection">
                <a:extLst>
                  <a:ext uri="{FF2B5EF4-FFF2-40B4-BE49-F238E27FC236}">
                    <a16:creationId xmlns:a16="http://schemas.microsoft.com/office/drawing/2014/main" id="{AF84C73E-AB6D-34C2-EDFC-2D2F54945669}"/>
                  </a:ext>
                </a:extLst>
              </p:cNvPr>
              <p:cNvSpPr txBox="1">
                <a:spLocks noRot="1" noChangeAspect="1" noMove="1" noResize="1" noEditPoints="1" noAdjustHandles="1" noChangeArrowheads="1" noChangeShapeType="1" noTextEdit="1"/>
              </p:cNvSpPr>
              <p:nvPr/>
            </p:nvSpPr>
            <p:spPr>
              <a:xfrm>
                <a:off x="7922599" y="4020140"/>
                <a:ext cx="686353" cy="369332"/>
              </a:xfrm>
              <a:prstGeom prst="rect">
                <a:avLst/>
              </a:prstGeom>
              <a:blipFill>
                <a:blip r:embed="rId6"/>
                <a:stretch>
                  <a:fillRect b="-3333"/>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87" name="!!texture-matrix">
                <a:extLst>
                  <a:ext uri="{FF2B5EF4-FFF2-40B4-BE49-F238E27FC236}">
                    <a16:creationId xmlns:a16="http://schemas.microsoft.com/office/drawing/2014/main" id="{674B1D78-E34A-9322-E9DD-FE4CD7A62262}"/>
                  </a:ext>
                </a:extLst>
              </p:cNvPr>
              <p:cNvSpPr txBox="1"/>
              <p:nvPr/>
            </p:nvSpPr>
            <p:spPr>
              <a:xfrm>
                <a:off x="5157568" y="3772748"/>
                <a:ext cx="675138" cy="369332"/>
              </a:xfrm>
              <a:prstGeom prst="rect">
                <a:avLst/>
              </a:prstGeom>
              <a:noFill/>
            </p:spPr>
            <p:txBody>
              <a:bodyPr wrap="square">
                <a:spAutoFit/>
              </a:bodyPr>
              <a:lstStyle/>
              <a:p>
                <a:pPr/>
                <a14:m>
                  <m:oMathPara xmlns:m="http://schemas.openxmlformats.org/officeDocument/2006/math">
                    <m:oMathParaPr>
                      <m:jc m:val="centerGroup"/>
                    </m:oMathParaPr>
                    <m:oMath xmlns:m="http://schemas.openxmlformats.org/officeDocument/2006/math">
                      <m:r>
                        <a:rPr lang="en-US" sz="1800" b="1" i="1" smtClean="0">
                          <a:solidFill>
                            <a:srgbClr val="14C596"/>
                          </a:solidFill>
                          <a:latin typeface="Cambria Math" panose="02040503050406030204" pitchFamily="18" charset="0"/>
                        </a:rPr>
                        <m:t>𝑻</m:t>
                      </m:r>
                    </m:oMath>
                  </m:oMathPara>
                </a14:m>
                <a:endParaRPr lang="it-IT" sz="1800" dirty="0"/>
              </a:p>
            </p:txBody>
          </p:sp>
        </mc:Choice>
        <mc:Fallback>
          <p:sp>
            <p:nvSpPr>
              <p:cNvPr id="87" name="!!texture-matrix">
                <a:extLst>
                  <a:ext uri="{FF2B5EF4-FFF2-40B4-BE49-F238E27FC236}">
                    <a16:creationId xmlns:a16="http://schemas.microsoft.com/office/drawing/2014/main" id="{674B1D78-E34A-9322-E9DD-FE4CD7A62262}"/>
                  </a:ext>
                </a:extLst>
              </p:cNvPr>
              <p:cNvSpPr txBox="1">
                <a:spLocks noRot="1" noChangeAspect="1" noMove="1" noResize="1" noEditPoints="1" noAdjustHandles="1" noChangeArrowheads="1" noChangeShapeType="1" noTextEdit="1"/>
              </p:cNvSpPr>
              <p:nvPr/>
            </p:nvSpPr>
            <p:spPr>
              <a:xfrm>
                <a:off x="5157568" y="3772748"/>
                <a:ext cx="675138" cy="369332"/>
              </a:xfrm>
              <a:prstGeom prst="rect">
                <a:avLst/>
              </a:prstGeom>
              <a:blipFill>
                <a:blip r:embed="rId7"/>
                <a:stretch>
                  <a:fillRect/>
                </a:stretch>
              </a:blipFill>
            </p:spPr>
            <p:txBody>
              <a:bodyPr/>
              <a:lstStyle/>
              <a:p>
                <a:r>
                  <a:rPr lang="it-IT">
                    <a:noFill/>
                  </a:rPr>
                  <a:t> </a:t>
                </a:r>
              </a:p>
            </p:txBody>
          </p:sp>
        </mc:Fallback>
      </mc:AlternateContent>
    </p:spTree>
    <p:extLst>
      <p:ext uri="{BB962C8B-B14F-4D97-AF65-F5344CB8AC3E}">
        <p14:creationId xmlns:p14="http://schemas.microsoft.com/office/powerpoint/2010/main" val="29206926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par>
                                <p:cTn id="8" presetID="10" presetClass="entr" presetSubtype="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nodeType="withEffect">
                                  <p:stCondLst>
                                    <p:cond delay="0"/>
                                  </p:stCondLst>
                                  <p:childTnLst>
                                    <p:set>
                                      <p:cBhvr>
                                        <p:cTn id="12" dur="1" fill="hold">
                                          <p:stCondLst>
                                            <p:cond delay="0"/>
                                          </p:stCondLst>
                                        </p:cTn>
                                        <p:tgtEl>
                                          <p:spTgt spid="62"/>
                                        </p:tgtEl>
                                        <p:attrNameLst>
                                          <p:attrName>style.visibility</p:attrName>
                                        </p:attrNameLst>
                                      </p:cBhvr>
                                      <p:to>
                                        <p:strVal val="visible"/>
                                      </p:to>
                                    </p:set>
                                    <p:animEffect transition="in" filter="fade">
                                      <p:cBhvr>
                                        <p:cTn id="13" dur="500"/>
                                        <p:tgtEl>
                                          <p:spTgt spid="62"/>
                                        </p:tgtEl>
                                      </p:cBhvr>
                                    </p:animEffect>
                                  </p:childTnLst>
                                </p:cTn>
                              </p:par>
                              <p:par>
                                <p:cTn id="14" presetID="10" presetClass="entr" presetSubtype="0" fill="hold" nodeType="withEffect">
                                  <p:stCondLst>
                                    <p:cond delay="0"/>
                                  </p:stCondLst>
                                  <p:childTnLst>
                                    <p:set>
                                      <p:cBhvr>
                                        <p:cTn id="15" dur="1" fill="hold">
                                          <p:stCondLst>
                                            <p:cond delay="0"/>
                                          </p:stCondLst>
                                        </p:cTn>
                                        <p:tgtEl>
                                          <p:spTgt spid="65"/>
                                        </p:tgtEl>
                                        <p:attrNameLst>
                                          <p:attrName>style.visibility</p:attrName>
                                        </p:attrNameLst>
                                      </p:cBhvr>
                                      <p:to>
                                        <p:strVal val="visible"/>
                                      </p:to>
                                    </p:set>
                                    <p:animEffect transition="in" filter="fade">
                                      <p:cBhvr>
                                        <p:cTn id="16" dur="500"/>
                                        <p:tgtEl>
                                          <p:spTgt spid="65"/>
                                        </p:tgtEl>
                                      </p:cBhvr>
                                    </p:animEffect>
                                  </p:childTnLst>
                                </p:cTn>
                              </p:par>
                              <p:par>
                                <p:cTn id="17" presetID="10" presetClass="entr" presetSubtype="0" fill="hold" nodeType="withEffect">
                                  <p:stCondLst>
                                    <p:cond delay="0"/>
                                  </p:stCondLst>
                                  <p:childTnLst>
                                    <p:set>
                                      <p:cBhvr>
                                        <p:cTn id="18" dur="1" fill="hold">
                                          <p:stCondLst>
                                            <p:cond delay="0"/>
                                          </p:stCondLst>
                                        </p:cTn>
                                        <p:tgtEl>
                                          <p:spTgt spid="91"/>
                                        </p:tgtEl>
                                        <p:attrNameLst>
                                          <p:attrName>style.visibility</p:attrName>
                                        </p:attrNameLst>
                                      </p:cBhvr>
                                      <p:to>
                                        <p:strVal val="visible"/>
                                      </p:to>
                                    </p:set>
                                    <p:animEffect transition="in" filter="fade">
                                      <p:cBhvr>
                                        <p:cTn id="19" dur="500"/>
                                        <p:tgtEl>
                                          <p:spTgt spid="91"/>
                                        </p:tgtEl>
                                      </p:cBhvr>
                                    </p:animEffect>
                                  </p:childTnLst>
                                </p:cTn>
                              </p:par>
                              <p:par>
                                <p:cTn id="20" presetID="10" presetClass="entr" presetSubtype="0" fill="hold" nodeType="withEffect">
                                  <p:stCondLst>
                                    <p:cond delay="0"/>
                                  </p:stCondLst>
                                  <p:childTnLst>
                                    <p:set>
                                      <p:cBhvr>
                                        <p:cTn id="21" dur="1" fill="hold">
                                          <p:stCondLst>
                                            <p:cond delay="0"/>
                                          </p:stCondLst>
                                        </p:cTn>
                                        <p:tgtEl>
                                          <p:spTgt spid="88"/>
                                        </p:tgtEl>
                                        <p:attrNameLst>
                                          <p:attrName>style.visibility</p:attrName>
                                        </p:attrNameLst>
                                      </p:cBhvr>
                                      <p:to>
                                        <p:strVal val="visible"/>
                                      </p:to>
                                    </p:set>
                                    <p:animEffect transition="in" filter="fade">
                                      <p:cBhvr>
                                        <p:cTn id="22" dur="500"/>
                                        <p:tgtEl>
                                          <p:spTgt spid="88"/>
                                        </p:tgtEl>
                                      </p:cBhvr>
                                    </p:animEffect>
                                  </p:childTnLst>
                                </p:cTn>
                              </p:par>
                              <p:par>
                                <p:cTn id="23" presetID="10" presetClass="entr" presetSubtype="0" fill="hold" nodeType="withEffect">
                                  <p:stCondLst>
                                    <p:cond delay="0"/>
                                  </p:stCondLst>
                                  <p:childTnLst>
                                    <p:set>
                                      <p:cBhvr>
                                        <p:cTn id="24" dur="1" fill="hold">
                                          <p:stCondLst>
                                            <p:cond delay="0"/>
                                          </p:stCondLst>
                                        </p:cTn>
                                        <p:tgtEl>
                                          <p:spTgt spid="94"/>
                                        </p:tgtEl>
                                        <p:attrNameLst>
                                          <p:attrName>style.visibility</p:attrName>
                                        </p:attrNameLst>
                                      </p:cBhvr>
                                      <p:to>
                                        <p:strVal val="visible"/>
                                      </p:to>
                                    </p:set>
                                    <p:animEffect transition="in" filter="fade">
                                      <p:cBhvr>
                                        <p:cTn id="25" dur="500"/>
                                        <p:tgtEl>
                                          <p:spTgt spid="94"/>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fade">
                                      <p:cBhvr>
                                        <p:cTn id="28" dur="500"/>
                                        <p:tgtEl>
                                          <p:spTgt spid="13"/>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animEffect transition="in" filter="fade">
                                      <p:cBhvr>
                                        <p:cTn id="37" dur="500"/>
                                        <p:tgtEl>
                                          <p:spTgt spid="2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500"/>
                                        <p:tgtEl>
                                          <p:spTgt spid="2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80"/>
                                        </p:tgtEl>
                                        <p:attrNameLst>
                                          <p:attrName>style.visibility</p:attrName>
                                        </p:attrNameLst>
                                      </p:cBhvr>
                                      <p:to>
                                        <p:strVal val="visible"/>
                                      </p:to>
                                    </p:set>
                                    <p:animEffect transition="in" filter="fade">
                                      <p:cBhvr>
                                        <p:cTn id="48" dur="500"/>
                                        <p:tgtEl>
                                          <p:spTgt spid="80"/>
                                        </p:tgtEl>
                                      </p:cBhvr>
                                    </p:animEffect>
                                  </p:childTnLst>
                                </p:cTn>
                              </p:par>
                            </p:childTnLst>
                          </p:cTn>
                        </p:par>
                      </p:childTnLst>
                    </p:cTn>
                  </p:par>
                  <p:par>
                    <p:cTn id="49" fill="hold">
                      <p:stCondLst>
                        <p:cond delay="indefinite"/>
                      </p:stCondLst>
                      <p:childTnLst>
                        <p:par>
                          <p:cTn id="50" fill="hold">
                            <p:stCondLst>
                              <p:cond delay="0"/>
                            </p:stCondLst>
                            <p:childTnLst>
                              <p:par>
                                <p:cTn id="51" presetID="12" presetClass="entr" presetSubtype="1" fill="hold" nodeType="clickEffect">
                                  <p:stCondLst>
                                    <p:cond delay="0"/>
                                  </p:stCondLst>
                                  <p:childTnLst>
                                    <p:set>
                                      <p:cBhvr>
                                        <p:cTn id="52" dur="1" fill="hold">
                                          <p:stCondLst>
                                            <p:cond delay="0"/>
                                          </p:stCondLst>
                                        </p:cTn>
                                        <p:tgtEl>
                                          <p:spTgt spid="71"/>
                                        </p:tgtEl>
                                        <p:attrNameLst>
                                          <p:attrName>style.visibility</p:attrName>
                                        </p:attrNameLst>
                                      </p:cBhvr>
                                      <p:to>
                                        <p:strVal val="visible"/>
                                      </p:to>
                                    </p:set>
                                    <p:anim calcmode="lin" valueType="num">
                                      <p:cBhvr additive="base">
                                        <p:cTn id="53" dur="500"/>
                                        <p:tgtEl>
                                          <p:spTgt spid="71"/>
                                        </p:tgtEl>
                                        <p:attrNameLst>
                                          <p:attrName>ppt_y</p:attrName>
                                        </p:attrNameLst>
                                      </p:cBhvr>
                                      <p:tavLst>
                                        <p:tav tm="0">
                                          <p:val>
                                            <p:strVal val="#ppt_y-#ppt_h*1.125000"/>
                                          </p:val>
                                        </p:tav>
                                        <p:tav tm="100000">
                                          <p:val>
                                            <p:strVal val="#ppt_y"/>
                                          </p:val>
                                        </p:tav>
                                      </p:tavLst>
                                    </p:anim>
                                    <p:animEffect transition="in" filter="wipe(down)">
                                      <p:cBhvr>
                                        <p:cTn id="54" dur="500"/>
                                        <p:tgtEl>
                                          <p:spTgt spid="71"/>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87"/>
                                        </p:tgtEl>
                                        <p:attrNameLst>
                                          <p:attrName>style.visibility</p:attrName>
                                        </p:attrNameLst>
                                      </p:cBhvr>
                                      <p:to>
                                        <p:strVal val="visible"/>
                                      </p:to>
                                    </p:set>
                                    <p:animEffect transition="in" filter="fade">
                                      <p:cBhvr>
                                        <p:cTn id="57" dur="500"/>
                                        <p:tgtEl>
                                          <p:spTgt spid="87"/>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grpId="0" nodeType="clickEffect">
                                  <p:stCondLst>
                                    <p:cond delay="0"/>
                                  </p:stCondLst>
                                  <p:childTnLst>
                                    <p:set>
                                      <p:cBhvr>
                                        <p:cTn id="61" dur="1" fill="hold">
                                          <p:stCondLst>
                                            <p:cond delay="0"/>
                                          </p:stCondLst>
                                        </p:cTn>
                                        <p:tgtEl>
                                          <p:spTgt spid="83"/>
                                        </p:tgtEl>
                                        <p:attrNameLst>
                                          <p:attrName>style.visibility</p:attrName>
                                        </p:attrNameLst>
                                      </p:cBhvr>
                                      <p:to>
                                        <p:strVal val="visible"/>
                                      </p:to>
                                    </p:set>
                                    <p:animEffect transition="in" filter="fade">
                                      <p:cBhvr>
                                        <p:cTn id="62" dur="500"/>
                                        <p:tgtEl>
                                          <p:spTgt spid="83"/>
                                        </p:tgtEl>
                                      </p:cBhvr>
                                    </p:animEffect>
                                  </p:childTnLst>
                                </p:cTn>
                              </p:par>
                              <p:par>
                                <p:cTn id="63" presetID="12" presetClass="entr" presetSubtype="2" fill="hold" nodeType="withEffect">
                                  <p:stCondLst>
                                    <p:cond delay="0"/>
                                  </p:stCondLst>
                                  <p:childTnLst>
                                    <p:set>
                                      <p:cBhvr>
                                        <p:cTn id="64" dur="1" fill="hold">
                                          <p:stCondLst>
                                            <p:cond delay="0"/>
                                          </p:stCondLst>
                                        </p:cTn>
                                        <p:tgtEl>
                                          <p:spTgt spid="33"/>
                                        </p:tgtEl>
                                        <p:attrNameLst>
                                          <p:attrName>style.visibility</p:attrName>
                                        </p:attrNameLst>
                                      </p:cBhvr>
                                      <p:to>
                                        <p:strVal val="visible"/>
                                      </p:to>
                                    </p:set>
                                    <p:anim calcmode="lin" valueType="num">
                                      <p:cBhvr additive="base">
                                        <p:cTn id="65" dur="500"/>
                                        <p:tgtEl>
                                          <p:spTgt spid="33"/>
                                        </p:tgtEl>
                                        <p:attrNameLst>
                                          <p:attrName>ppt_x</p:attrName>
                                        </p:attrNameLst>
                                      </p:cBhvr>
                                      <p:tavLst>
                                        <p:tav tm="0">
                                          <p:val>
                                            <p:strVal val="#ppt_x+#ppt_w*1.125000"/>
                                          </p:val>
                                        </p:tav>
                                        <p:tav tm="100000">
                                          <p:val>
                                            <p:strVal val="#ppt_x"/>
                                          </p:val>
                                        </p:tav>
                                      </p:tavLst>
                                    </p:anim>
                                    <p:animEffect transition="in" filter="wipe(left)">
                                      <p:cBhvr>
                                        <p:cTn id="66" dur="500"/>
                                        <p:tgtEl>
                                          <p:spTgt spid="33"/>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84"/>
                                        </p:tgtEl>
                                        <p:attrNameLst>
                                          <p:attrName>style.visibility</p:attrName>
                                        </p:attrNameLst>
                                      </p:cBhvr>
                                      <p:to>
                                        <p:strVal val="visible"/>
                                      </p:to>
                                    </p:set>
                                    <p:animEffect transition="in" filter="fade">
                                      <p:cBhvr>
                                        <p:cTn id="71" dur="500"/>
                                        <p:tgtEl>
                                          <p:spTgt spid="84"/>
                                        </p:tgtEl>
                                      </p:cBhvr>
                                    </p:animEffect>
                                  </p:childTnLst>
                                </p:cTn>
                              </p:par>
                              <p:par>
                                <p:cTn id="72" presetID="12" presetClass="entr" presetSubtype="8" fill="hold" nodeType="withEffect">
                                  <p:stCondLst>
                                    <p:cond delay="0"/>
                                  </p:stCondLst>
                                  <p:childTnLst>
                                    <p:set>
                                      <p:cBhvr>
                                        <p:cTn id="73" dur="1" fill="hold">
                                          <p:stCondLst>
                                            <p:cond delay="0"/>
                                          </p:stCondLst>
                                        </p:cTn>
                                        <p:tgtEl>
                                          <p:spTgt spid="56"/>
                                        </p:tgtEl>
                                        <p:attrNameLst>
                                          <p:attrName>style.visibility</p:attrName>
                                        </p:attrNameLst>
                                      </p:cBhvr>
                                      <p:to>
                                        <p:strVal val="visible"/>
                                      </p:to>
                                    </p:set>
                                    <p:anim calcmode="lin" valueType="num">
                                      <p:cBhvr additive="base">
                                        <p:cTn id="74" dur="500"/>
                                        <p:tgtEl>
                                          <p:spTgt spid="56"/>
                                        </p:tgtEl>
                                        <p:attrNameLst>
                                          <p:attrName>ppt_x</p:attrName>
                                        </p:attrNameLst>
                                      </p:cBhvr>
                                      <p:tavLst>
                                        <p:tav tm="0">
                                          <p:val>
                                            <p:strVal val="#ppt_x-#ppt_w*1.125000"/>
                                          </p:val>
                                        </p:tav>
                                        <p:tav tm="100000">
                                          <p:val>
                                            <p:strVal val="#ppt_x"/>
                                          </p:val>
                                        </p:tav>
                                      </p:tavLst>
                                    </p:anim>
                                    <p:animEffect transition="in" filter="wipe(right)">
                                      <p:cBhvr>
                                        <p:cTn id="75" dur="500"/>
                                        <p:tgtEl>
                                          <p:spTgt spid="56"/>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85"/>
                                        </p:tgtEl>
                                        <p:attrNameLst>
                                          <p:attrName>style.visibility</p:attrName>
                                        </p:attrNameLst>
                                      </p:cBhvr>
                                      <p:to>
                                        <p:strVal val="visible"/>
                                      </p:to>
                                    </p:set>
                                    <p:animEffect transition="in" filter="fade">
                                      <p:cBhvr>
                                        <p:cTn id="80" dur="500"/>
                                        <p:tgtEl>
                                          <p:spTgt spid="85"/>
                                        </p:tgtEl>
                                      </p:cBhvr>
                                    </p:animEffect>
                                  </p:childTnLst>
                                </p:cTn>
                              </p:par>
                              <p:par>
                                <p:cTn id="81" presetID="12" presetClass="entr" presetSubtype="1" fill="hold" nodeType="withEffect">
                                  <p:stCondLst>
                                    <p:cond delay="0"/>
                                  </p:stCondLst>
                                  <p:childTnLst>
                                    <p:set>
                                      <p:cBhvr>
                                        <p:cTn id="82" dur="1" fill="hold">
                                          <p:stCondLst>
                                            <p:cond delay="0"/>
                                          </p:stCondLst>
                                        </p:cTn>
                                        <p:tgtEl>
                                          <p:spTgt spid="68"/>
                                        </p:tgtEl>
                                        <p:attrNameLst>
                                          <p:attrName>style.visibility</p:attrName>
                                        </p:attrNameLst>
                                      </p:cBhvr>
                                      <p:to>
                                        <p:strVal val="visible"/>
                                      </p:to>
                                    </p:set>
                                    <p:anim calcmode="lin" valueType="num">
                                      <p:cBhvr additive="base">
                                        <p:cTn id="83" dur="500"/>
                                        <p:tgtEl>
                                          <p:spTgt spid="68"/>
                                        </p:tgtEl>
                                        <p:attrNameLst>
                                          <p:attrName>ppt_y</p:attrName>
                                        </p:attrNameLst>
                                      </p:cBhvr>
                                      <p:tavLst>
                                        <p:tav tm="0">
                                          <p:val>
                                            <p:strVal val="#ppt_y-#ppt_h*1.125000"/>
                                          </p:val>
                                        </p:tav>
                                        <p:tav tm="100000">
                                          <p:val>
                                            <p:strVal val="#ppt_y"/>
                                          </p:val>
                                        </p:tav>
                                      </p:tavLst>
                                    </p:anim>
                                    <p:animEffect transition="in" filter="wipe(down)">
                                      <p:cBhvr>
                                        <p:cTn id="84"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0" grpId="0" animBg="1"/>
      <p:bldP spid="21" grpId="0" animBg="1"/>
      <p:bldP spid="22" grpId="0" animBg="1"/>
      <p:bldP spid="23" grpId="0" animBg="1"/>
      <p:bldP spid="24" grpId="0" animBg="1"/>
      <p:bldP spid="80" grpId="0"/>
      <p:bldP spid="83" grpId="0"/>
      <p:bldP spid="84" grpId="0"/>
      <p:bldP spid="85" grpId="0"/>
      <p:bldP spid="8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Schema esecutivo</a:t>
            </a:r>
          </a:p>
        </p:txBody>
      </p:sp>
      <p:sp>
        <p:nvSpPr>
          <p:cNvPr id="10" name="!!second-step-punto1">
            <a:extLst>
              <a:ext uri="{FF2B5EF4-FFF2-40B4-BE49-F238E27FC236}">
                <a16:creationId xmlns:a16="http://schemas.microsoft.com/office/drawing/2014/main" id="{7C614C07-A4F1-416D-CA66-E75F5F914FBF}"/>
              </a:ext>
            </a:extLst>
          </p:cNvPr>
          <p:cNvSpPr/>
          <p:nvPr/>
        </p:nvSpPr>
        <p:spPr>
          <a:xfrm>
            <a:off x="3318577" y="1917640"/>
            <a:ext cx="5465422" cy="738664"/>
          </a:xfrm>
          <a:prstGeom prst="rect">
            <a:avLst/>
          </a:prstGeom>
          <a:solidFill>
            <a:schemeClr val="bg1"/>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108000" tIns="0" rIns="0" bIns="0" rtlCol="0" anchor="ctr">
            <a:spAutoFit/>
          </a:bodyPr>
          <a:lstStyle/>
          <a:p>
            <a:r>
              <a:rPr lang="it-IT" sz="1600" i="1" dirty="0">
                <a:solidFill>
                  <a:schemeClr val="bg2">
                    <a:lumMod val="10000"/>
                  </a:schemeClr>
                </a:solidFill>
                <a:latin typeface="SF Pro Display" pitchFamily="2" charset="0"/>
                <a:ea typeface="SF Pro Display" pitchFamily="2" charset="0"/>
                <a:cs typeface="SF Pro Display" pitchFamily="2" charset="0"/>
              </a:rPr>
              <a:t>Si disegna la scena dal </a:t>
            </a:r>
            <a:r>
              <a:rPr lang="it-IT" sz="1600" b="1" i="1" dirty="0">
                <a:solidFill>
                  <a:schemeClr val="bg2">
                    <a:lumMod val="10000"/>
                  </a:schemeClr>
                </a:solidFill>
                <a:latin typeface="SF Pro Display" pitchFamily="2" charset="0"/>
                <a:ea typeface="SF Pro Display" pitchFamily="2" charset="0"/>
                <a:cs typeface="SF Pro Display" pitchFamily="2" charset="0"/>
              </a:rPr>
              <a:t>punto di vista della camera, </a:t>
            </a:r>
            <a:r>
              <a:rPr lang="it-IT" sz="1600" i="1" dirty="0">
                <a:solidFill>
                  <a:schemeClr val="bg2">
                    <a:lumMod val="10000"/>
                  </a:schemeClr>
                </a:solidFill>
                <a:latin typeface="SF Pro Display" pitchFamily="2" charset="0"/>
                <a:ea typeface="SF Pro Display" pitchFamily="2" charset="0"/>
                <a:cs typeface="SF Pro Display" pitchFamily="2" charset="0"/>
              </a:rPr>
              <a:t>utilizzando una</a:t>
            </a:r>
            <a:r>
              <a:rPr lang="it-IT" sz="1600" b="1" i="1" dirty="0">
                <a:solidFill>
                  <a:schemeClr val="bg2">
                    <a:lumMod val="10000"/>
                  </a:schemeClr>
                </a:solidFill>
                <a:latin typeface="SF Pro Display" pitchFamily="2" charset="0"/>
                <a:ea typeface="SF Pro Display" pitchFamily="2" charset="0"/>
                <a:cs typeface="SF Pro Display" pitchFamily="2" charset="0"/>
              </a:rPr>
              <a:t> luce bianca</a:t>
            </a:r>
            <a:r>
              <a:rPr lang="it-IT" sz="1600" i="1" dirty="0">
                <a:solidFill>
                  <a:schemeClr val="bg2">
                    <a:lumMod val="10000"/>
                  </a:schemeClr>
                </a:solidFill>
                <a:latin typeface="SF Pro Display" pitchFamily="2" charset="0"/>
                <a:ea typeface="SF Pro Display" pitchFamily="2" charset="0"/>
                <a:cs typeface="SF Pro Display" pitchFamily="2" charset="0"/>
              </a:rPr>
              <a:t> per ottenere l'effetto degli oggetti </a:t>
            </a:r>
            <a:r>
              <a:rPr lang="it-IT" sz="1600" b="1" i="1" dirty="0">
                <a:solidFill>
                  <a:schemeClr val="bg2">
                    <a:lumMod val="10000"/>
                  </a:schemeClr>
                </a:solidFill>
                <a:latin typeface="SF Pro Display" pitchFamily="2" charset="0"/>
                <a:ea typeface="SF Pro Display" pitchFamily="2" charset="0"/>
                <a:cs typeface="SF Pro Display" pitchFamily="2" charset="0"/>
              </a:rPr>
              <a:t>illuminati.</a:t>
            </a:r>
          </a:p>
        </p:txBody>
      </p:sp>
      <mc:AlternateContent xmlns:mc="http://schemas.openxmlformats.org/markup-compatibility/2006">
        <mc:Choice xmlns:a14="http://schemas.microsoft.com/office/drawing/2010/main" Requires="a14">
          <p:sp>
            <p:nvSpPr>
              <p:cNvPr id="13" name="!!second-step-punto1">
                <a:extLst>
                  <a:ext uri="{FF2B5EF4-FFF2-40B4-BE49-F238E27FC236}">
                    <a16:creationId xmlns:a16="http://schemas.microsoft.com/office/drawing/2014/main" id="{7F1BF06D-56DF-F5A1-9B14-70D97CD354B1}"/>
                  </a:ext>
                </a:extLst>
              </p:cNvPr>
              <p:cNvSpPr/>
              <p:nvPr/>
            </p:nvSpPr>
            <p:spPr>
              <a:xfrm>
                <a:off x="3318577" y="2755304"/>
                <a:ext cx="5465422" cy="738664"/>
              </a:xfrm>
              <a:prstGeom prst="rect">
                <a:avLst/>
              </a:prstGeom>
              <a:solidFill>
                <a:schemeClr val="bg1"/>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108000" tIns="0" rIns="0" bIns="0" rtlCol="0" anchor="ctr">
                <a:spAutoFit/>
              </a:bodyPr>
              <a:lstStyle/>
              <a:p>
                <a:r>
                  <a:rPr lang="it-IT" sz="1600" b="1" i="1" dirty="0">
                    <a:solidFill>
                      <a:schemeClr val="bg2">
                        <a:lumMod val="10000"/>
                      </a:schemeClr>
                    </a:solidFill>
                    <a:latin typeface="SF Pro Display" pitchFamily="2" charset="0"/>
                    <a:ea typeface="SF Pro Display" pitchFamily="2" charset="0"/>
                    <a:cs typeface="SF Pro Display" pitchFamily="2" charset="0"/>
                  </a:rPr>
                  <a:t>Preso un qualsiasi punto</a:t>
                </a:r>
                <a:r>
                  <a:rPr lang="it-IT" sz="1600" i="1" dirty="0">
                    <a:solidFill>
                      <a:schemeClr val="bg2">
                        <a:lumMod val="10000"/>
                      </a:schemeClr>
                    </a:solidFill>
                    <a:latin typeface="SF Pro Display" pitchFamily="2" charset="0"/>
                    <a:ea typeface="SF Pro Display" pitchFamily="2" charset="0"/>
                    <a:cs typeface="SF Pro Display" pitchFamily="2" charset="0"/>
                  </a:rPr>
                  <a:t> dell'immagine della scena, si </a:t>
                </a:r>
                <a:r>
                  <a:rPr lang="it-IT" sz="1600" b="1" i="1" dirty="0">
                    <a:solidFill>
                      <a:schemeClr val="bg2">
                        <a:lumMod val="10000"/>
                      </a:schemeClr>
                    </a:solidFill>
                    <a:latin typeface="SF Pro Display" pitchFamily="2" charset="0"/>
                    <a:ea typeface="SF Pro Display" pitchFamily="2" charset="0"/>
                    <a:cs typeface="SF Pro Display" pitchFamily="2" charset="0"/>
                  </a:rPr>
                  <a:t>confronta</a:t>
                </a:r>
                <a:r>
                  <a:rPr lang="it-IT" sz="1600" i="1" dirty="0">
                    <a:solidFill>
                      <a:schemeClr val="bg2">
                        <a:lumMod val="10000"/>
                      </a:schemeClr>
                    </a:solidFill>
                    <a:latin typeface="SF Pro Display" pitchFamily="2" charset="0"/>
                    <a:ea typeface="SF Pro Display" pitchFamily="2" charset="0"/>
                    <a:cs typeface="SF Pro Display" pitchFamily="2" charset="0"/>
                  </a:rPr>
                  <a:t> il valore </a:t>
                </a:r>
                <a14:m>
                  <m:oMath xmlns:m="http://schemas.openxmlformats.org/officeDocument/2006/math">
                    <m:r>
                      <a:rPr lang="it-IT" sz="1600" b="1" i="1" dirty="0" smtClean="0">
                        <a:solidFill>
                          <a:schemeClr val="bg2">
                            <a:lumMod val="10000"/>
                          </a:schemeClr>
                        </a:solidFill>
                        <a:latin typeface="Cambria Math" panose="02040503050406030204" pitchFamily="18" charset="0"/>
                        <a:ea typeface="SF Pro Display" pitchFamily="2" charset="0"/>
                        <a:cs typeface="SF Pro Display" pitchFamily="2" charset="0"/>
                      </a:rPr>
                      <m:t>𝑫</m:t>
                    </m:r>
                  </m:oMath>
                </a14:m>
                <a:r>
                  <a:rPr lang="it-IT" sz="1600" i="1" dirty="0">
                    <a:solidFill>
                      <a:schemeClr val="bg2">
                        <a:lumMod val="10000"/>
                      </a:schemeClr>
                    </a:solidFill>
                    <a:latin typeface="SF Pro Display" pitchFamily="2" charset="0"/>
                    <a:ea typeface="SF Pro Display" pitchFamily="2" charset="0"/>
                    <a:cs typeface="SF Pro Display" pitchFamily="2" charset="0"/>
                  </a:rPr>
                  <a:t> memorizzato nel depth buffer con il valore </a:t>
                </a:r>
                <a14:m>
                  <m:oMath xmlns:m="http://schemas.openxmlformats.org/officeDocument/2006/math">
                    <m:r>
                      <a:rPr lang="it-IT" sz="1600" b="1" i="1" dirty="0" smtClean="0">
                        <a:solidFill>
                          <a:schemeClr val="bg2">
                            <a:lumMod val="10000"/>
                          </a:schemeClr>
                        </a:solidFill>
                        <a:latin typeface="Cambria Math" panose="02040503050406030204" pitchFamily="18" charset="0"/>
                        <a:ea typeface="SF Pro Display" pitchFamily="2" charset="0"/>
                        <a:cs typeface="SF Pro Display" pitchFamily="2" charset="0"/>
                      </a:rPr>
                      <m:t>𝑹</m:t>
                    </m:r>
                  </m:oMath>
                </a14:m>
                <a:r>
                  <a:rPr lang="it-IT" sz="1600" i="1" dirty="0">
                    <a:solidFill>
                      <a:schemeClr val="bg2">
                        <a:lumMod val="10000"/>
                      </a:schemeClr>
                    </a:solidFill>
                    <a:latin typeface="SF Pro Display" pitchFamily="2" charset="0"/>
                    <a:ea typeface="SF Pro Display" pitchFamily="2" charset="0"/>
                    <a:cs typeface="SF Pro Display" pitchFamily="2" charset="0"/>
                  </a:rPr>
                  <a:t> della distanza tra il punto scelto e la luce.</a:t>
                </a:r>
                <a:endParaRPr lang="it-IT" sz="1600" b="1" i="1" dirty="0">
                  <a:solidFill>
                    <a:schemeClr val="bg2">
                      <a:lumMod val="10000"/>
                    </a:schemeClr>
                  </a:solidFill>
                  <a:latin typeface="SF Pro Display" pitchFamily="2" charset="0"/>
                  <a:ea typeface="SF Pro Display" pitchFamily="2" charset="0"/>
                  <a:cs typeface="SF Pro Display" pitchFamily="2" charset="0"/>
                </a:endParaRPr>
              </a:p>
            </p:txBody>
          </p:sp>
        </mc:Choice>
        <mc:Fallback>
          <p:sp>
            <p:nvSpPr>
              <p:cNvPr id="13" name="!!second-step-punto1">
                <a:extLst>
                  <a:ext uri="{FF2B5EF4-FFF2-40B4-BE49-F238E27FC236}">
                    <a16:creationId xmlns:a16="http://schemas.microsoft.com/office/drawing/2014/main" id="{7F1BF06D-56DF-F5A1-9B14-70D97CD354B1}"/>
                  </a:ext>
                </a:extLst>
              </p:cNvPr>
              <p:cNvSpPr>
                <a:spLocks noRot="1" noChangeAspect="1" noMove="1" noResize="1" noEditPoints="1" noAdjustHandles="1" noChangeArrowheads="1" noChangeShapeType="1" noTextEdit="1"/>
              </p:cNvSpPr>
              <p:nvPr/>
            </p:nvSpPr>
            <p:spPr>
              <a:xfrm>
                <a:off x="3318577" y="2755304"/>
                <a:ext cx="5465422" cy="738664"/>
              </a:xfrm>
              <a:prstGeom prst="rect">
                <a:avLst/>
              </a:prstGeom>
              <a:blipFill>
                <a:blip r:embed="rId3"/>
                <a:stretch>
                  <a:fillRect l="-232" t="-6667" b="-16667"/>
                </a:stretch>
              </a:blipFill>
              <a:ln w="38100">
                <a:noFill/>
              </a:ln>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14" name="!!second-step-punto1">
                <a:extLst>
                  <a:ext uri="{FF2B5EF4-FFF2-40B4-BE49-F238E27FC236}">
                    <a16:creationId xmlns:a16="http://schemas.microsoft.com/office/drawing/2014/main" id="{FC741FFE-9DFA-4700-8EA7-AE86D99F81B9}"/>
                  </a:ext>
                </a:extLst>
              </p:cNvPr>
              <p:cNvSpPr/>
              <p:nvPr/>
            </p:nvSpPr>
            <p:spPr>
              <a:xfrm>
                <a:off x="3318577" y="3592968"/>
                <a:ext cx="5465422" cy="492443"/>
              </a:xfrm>
              <a:prstGeom prst="rect">
                <a:avLst/>
              </a:prstGeom>
              <a:solidFill>
                <a:schemeClr val="bg1"/>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108000" tIns="0" rIns="0" bIns="0" rtlCol="0" anchor="ctr">
                <a:spAutoFit/>
              </a:bodyPr>
              <a:lstStyle/>
              <a:p>
                <a:r>
                  <a:rPr lang="it-IT" sz="1600" i="1" dirty="0">
                    <a:solidFill>
                      <a:schemeClr val="bg2">
                        <a:lumMod val="10000"/>
                      </a:schemeClr>
                    </a:solidFill>
                    <a:latin typeface="SF Pro Display" pitchFamily="2" charset="0"/>
                    <a:ea typeface="SF Pro Display" pitchFamily="2" charset="0"/>
                    <a:cs typeface="SF Pro Display" pitchFamily="2" charset="0"/>
                  </a:rPr>
                  <a:t>Se </a:t>
                </a:r>
                <a14:m>
                  <m:oMath xmlns:m="http://schemas.openxmlformats.org/officeDocument/2006/math">
                    <m:r>
                      <a:rPr lang="it-IT" sz="1600" b="1" i="1" smtClean="0">
                        <a:solidFill>
                          <a:schemeClr val="bg2">
                            <a:lumMod val="10000"/>
                          </a:schemeClr>
                        </a:solidFill>
                        <a:latin typeface="Cambria Math" panose="02040503050406030204" pitchFamily="18" charset="0"/>
                        <a:ea typeface="SF Pro Display" pitchFamily="2" charset="0"/>
                        <a:cs typeface="SF Pro Display" pitchFamily="2" charset="0"/>
                      </a:rPr>
                      <m:t>𝑹</m:t>
                    </m:r>
                    <m:r>
                      <a:rPr lang="it-IT" sz="1600" b="1" i="1" smtClean="0">
                        <a:solidFill>
                          <a:schemeClr val="bg2">
                            <a:lumMod val="10000"/>
                          </a:schemeClr>
                        </a:solidFill>
                        <a:latin typeface="Cambria Math" panose="02040503050406030204" pitchFamily="18" charset="0"/>
                        <a:ea typeface="SF Pro Display" pitchFamily="2" charset="0"/>
                        <a:cs typeface="SF Pro Display" pitchFamily="2" charset="0"/>
                      </a:rPr>
                      <m:t>=</m:t>
                    </m:r>
                    <m:r>
                      <a:rPr lang="it-IT" sz="1600" b="1" i="1" smtClean="0">
                        <a:solidFill>
                          <a:schemeClr val="bg2">
                            <a:lumMod val="10000"/>
                          </a:schemeClr>
                        </a:solidFill>
                        <a:latin typeface="Cambria Math" panose="02040503050406030204" pitchFamily="18" charset="0"/>
                        <a:ea typeface="SF Pro Display" pitchFamily="2" charset="0"/>
                        <a:cs typeface="SF Pro Display" pitchFamily="2" charset="0"/>
                      </a:rPr>
                      <m:t>𝑫</m:t>
                    </m:r>
                  </m:oMath>
                </a14:m>
                <a:r>
                  <a:rPr lang="it-IT" sz="1600" b="1" i="1" dirty="0">
                    <a:solidFill>
                      <a:schemeClr val="bg2">
                        <a:lumMod val="10000"/>
                      </a:schemeClr>
                    </a:solidFill>
                    <a:latin typeface="SF Pro Display" pitchFamily="2" charset="0"/>
                    <a:ea typeface="SF Pro Display" pitchFamily="2" charset="0"/>
                    <a:cs typeface="SF Pro Display" pitchFamily="2" charset="0"/>
                  </a:rPr>
                  <a:t>,</a:t>
                </a:r>
                <a:r>
                  <a:rPr lang="it-IT" sz="1600" i="1" dirty="0">
                    <a:solidFill>
                      <a:schemeClr val="bg2">
                        <a:lumMod val="10000"/>
                      </a:schemeClr>
                    </a:solidFill>
                    <a:latin typeface="SF Pro Display" pitchFamily="2" charset="0"/>
                    <a:ea typeface="SF Pro Display" pitchFamily="2" charset="0"/>
                    <a:cs typeface="SF Pro Display" pitchFamily="2" charset="0"/>
                  </a:rPr>
                  <a:t> allora </a:t>
                </a:r>
                <a:r>
                  <a:rPr lang="it-IT" sz="1600" b="1" i="1" dirty="0">
                    <a:solidFill>
                      <a:schemeClr val="bg2">
                        <a:lumMod val="10000"/>
                      </a:schemeClr>
                    </a:solidFill>
                    <a:latin typeface="SF Pro Display" pitchFamily="2" charset="0"/>
                    <a:ea typeface="SF Pro Display" pitchFamily="2" charset="0"/>
                    <a:cs typeface="SF Pro Display" pitchFamily="2" charset="0"/>
                  </a:rPr>
                  <a:t>il punto non è in ombra.</a:t>
                </a:r>
                <a:r>
                  <a:rPr lang="it-IT" sz="1600" i="1" dirty="0">
                    <a:solidFill>
                      <a:schemeClr val="bg2">
                        <a:lumMod val="10000"/>
                      </a:schemeClr>
                    </a:solidFill>
                    <a:latin typeface="SF Pro Display" pitchFamily="2" charset="0"/>
                    <a:ea typeface="SF Pro Display" pitchFamily="2" charset="0"/>
                    <a:cs typeface="SF Pro Display" pitchFamily="2" charset="0"/>
                  </a:rPr>
                  <a:t> Si disegna solo la scena illuminata.</a:t>
                </a:r>
              </a:p>
            </p:txBody>
          </p:sp>
        </mc:Choice>
        <mc:Fallback>
          <p:sp>
            <p:nvSpPr>
              <p:cNvPr id="14" name="!!second-step-punto1">
                <a:extLst>
                  <a:ext uri="{FF2B5EF4-FFF2-40B4-BE49-F238E27FC236}">
                    <a16:creationId xmlns:a16="http://schemas.microsoft.com/office/drawing/2014/main" id="{FC741FFE-9DFA-4700-8EA7-AE86D99F81B9}"/>
                  </a:ext>
                </a:extLst>
              </p:cNvPr>
              <p:cNvSpPr>
                <a:spLocks noRot="1" noChangeAspect="1" noMove="1" noResize="1" noEditPoints="1" noAdjustHandles="1" noChangeArrowheads="1" noChangeShapeType="1" noTextEdit="1"/>
              </p:cNvSpPr>
              <p:nvPr/>
            </p:nvSpPr>
            <p:spPr>
              <a:xfrm>
                <a:off x="3318577" y="3592968"/>
                <a:ext cx="5465422" cy="492443"/>
              </a:xfrm>
              <a:prstGeom prst="rect">
                <a:avLst/>
              </a:prstGeom>
              <a:blipFill>
                <a:blip r:embed="rId4"/>
                <a:stretch>
                  <a:fillRect l="-232" t="-12500" b="-25000"/>
                </a:stretch>
              </a:blipFill>
              <a:ln w="38100">
                <a:noFill/>
              </a:ln>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15" name="!!second-step-punto1">
                <a:extLst>
                  <a:ext uri="{FF2B5EF4-FFF2-40B4-BE49-F238E27FC236}">
                    <a16:creationId xmlns:a16="http://schemas.microsoft.com/office/drawing/2014/main" id="{5076EEEC-14AB-D29C-ECA6-66DC850847F9}"/>
                  </a:ext>
                </a:extLst>
              </p:cNvPr>
              <p:cNvSpPr/>
              <p:nvPr/>
            </p:nvSpPr>
            <p:spPr>
              <a:xfrm>
                <a:off x="3318577" y="4184411"/>
                <a:ext cx="5465422" cy="492443"/>
              </a:xfrm>
              <a:prstGeom prst="rect">
                <a:avLst/>
              </a:prstGeom>
              <a:solidFill>
                <a:schemeClr val="bg1"/>
              </a:solidFill>
              <a:ln w="38100">
                <a:noFill/>
              </a:ln>
            </p:spPr>
            <p:style>
              <a:lnRef idx="2">
                <a:schemeClr val="accent1">
                  <a:shade val="15000"/>
                </a:schemeClr>
              </a:lnRef>
              <a:fillRef idx="1">
                <a:schemeClr val="accent1"/>
              </a:fillRef>
              <a:effectRef idx="0">
                <a:schemeClr val="accent1"/>
              </a:effectRef>
              <a:fontRef idx="minor">
                <a:schemeClr val="lt1"/>
              </a:fontRef>
            </p:style>
            <p:txBody>
              <a:bodyPr lIns="108000" tIns="0" rIns="0" bIns="0" rtlCol="0" anchor="ctr">
                <a:spAutoFit/>
              </a:bodyPr>
              <a:lstStyle/>
              <a:p>
                <a:r>
                  <a:rPr lang="it-IT" sz="1600" i="1" dirty="0">
                    <a:solidFill>
                      <a:schemeClr val="bg2">
                        <a:lumMod val="10000"/>
                      </a:schemeClr>
                    </a:solidFill>
                    <a:latin typeface="SF Pro Display" pitchFamily="2" charset="0"/>
                    <a:ea typeface="SF Pro Display" pitchFamily="2" charset="0"/>
                    <a:cs typeface="SF Pro Display" pitchFamily="2" charset="0"/>
                  </a:rPr>
                  <a:t>Se </a:t>
                </a:r>
                <a14:m>
                  <m:oMath xmlns:m="http://schemas.openxmlformats.org/officeDocument/2006/math">
                    <m:r>
                      <a:rPr lang="it-IT" sz="1600" b="1" i="1" smtClean="0">
                        <a:solidFill>
                          <a:schemeClr val="bg2">
                            <a:lumMod val="10000"/>
                          </a:schemeClr>
                        </a:solidFill>
                        <a:latin typeface="Cambria Math" panose="02040503050406030204" pitchFamily="18" charset="0"/>
                        <a:ea typeface="SF Pro Display" pitchFamily="2" charset="0"/>
                        <a:cs typeface="SF Pro Display" pitchFamily="2" charset="0"/>
                      </a:rPr>
                      <m:t>𝑹</m:t>
                    </m:r>
                    <m:r>
                      <a:rPr lang="it-IT" sz="1600" b="1" i="1" smtClean="0">
                        <a:solidFill>
                          <a:schemeClr val="bg2">
                            <a:lumMod val="10000"/>
                          </a:schemeClr>
                        </a:solidFill>
                        <a:latin typeface="Cambria Math" panose="02040503050406030204" pitchFamily="18" charset="0"/>
                        <a:ea typeface="SF Pro Display" pitchFamily="2" charset="0"/>
                        <a:cs typeface="SF Pro Display" pitchFamily="2" charset="0"/>
                      </a:rPr>
                      <m:t>&gt;</m:t>
                    </m:r>
                    <m:r>
                      <a:rPr lang="it-IT" sz="1600" b="1" i="1" smtClean="0">
                        <a:solidFill>
                          <a:schemeClr val="bg2">
                            <a:lumMod val="10000"/>
                          </a:schemeClr>
                        </a:solidFill>
                        <a:latin typeface="Cambria Math" panose="02040503050406030204" pitchFamily="18" charset="0"/>
                        <a:ea typeface="SF Pro Display" pitchFamily="2" charset="0"/>
                        <a:cs typeface="SF Pro Display" pitchFamily="2" charset="0"/>
                      </a:rPr>
                      <m:t>𝑫</m:t>
                    </m:r>
                  </m:oMath>
                </a14:m>
                <a:r>
                  <a:rPr lang="it-IT" sz="1600" b="1" i="1" dirty="0">
                    <a:solidFill>
                      <a:schemeClr val="bg2">
                        <a:lumMod val="10000"/>
                      </a:schemeClr>
                    </a:solidFill>
                    <a:latin typeface="SF Pro Display" pitchFamily="2" charset="0"/>
                    <a:ea typeface="SF Pro Display" pitchFamily="2" charset="0"/>
                    <a:cs typeface="SF Pro Display" pitchFamily="2" charset="0"/>
                  </a:rPr>
                  <a:t>,</a:t>
                </a:r>
                <a:r>
                  <a:rPr lang="it-IT" sz="1600" i="1" dirty="0">
                    <a:solidFill>
                      <a:schemeClr val="bg2">
                        <a:lumMod val="10000"/>
                      </a:schemeClr>
                    </a:solidFill>
                    <a:latin typeface="SF Pro Display" pitchFamily="2" charset="0"/>
                    <a:ea typeface="SF Pro Display" pitchFamily="2" charset="0"/>
                    <a:cs typeface="SF Pro Display" pitchFamily="2" charset="0"/>
                  </a:rPr>
                  <a:t> allora </a:t>
                </a:r>
                <a:r>
                  <a:rPr lang="it-IT" sz="1600" b="1" i="1" dirty="0">
                    <a:solidFill>
                      <a:schemeClr val="bg2">
                        <a:lumMod val="10000"/>
                      </a:schemeClr>
                    </a:solidFill>
                    <a:latin typeface="SF Pro Display" pitchFamily="2" charset="0"/>
                    <a:ea typeface="SF Pro Display" pitchFamily="2" charset="0"/>
                    <a:cs typeface="SF Pro Display" pitchFamily="2" charset="0"/>
                  </a:rPr>
                  <a:t>il punto è in ombra.</a:t>
                </a:r>
                <a:r>
                  <a:rPr lang="it-IT" sz="1600" i="1" dirty="0">
                    <a:solidFill>
                      <a:schemeClr val="bg2">
                        <a:lumMod val="10000"/>
                      </a:schemeClr>
                    </a:solidFill>
                    <a:latin typeface="SF Pro Display" pitchFamily="2" charset="0"/>
                    <a:ea typeface="SF Pro Display" pitchFamily="2" charset="0"/>
                    <a:cs typeface="SF Pro Display" pitchFamily="2" charset="0"/>
                  </a:rPr>
                  <a:t> Si sovrappone la scena in ombra a quella illuminata.</a:t>
                </a:r>
              </a:p>
            </p:txBody>
          </p:sp>
        </mc:Choice>
        <mc:Fallback>
          <p:sp>
            <p:nvSpPr>
              <p:cNvPr id="15" name="!!second-step-punto1">
                <a:extLst>
                  <a:ext uri="{FF2B5EF4-FFF2-40B4-BE49-F238E27FC236}">
                    <a16:creationId xmlns:a16="http://schemas.microsoft.com/office/drawing/2014/main" id="{5076EEEC-14AB-D29C-ECA6-66DC850847F9}"/>
                  </a:ext>
                </a:extLst>
              </p:cNvPr>
              <p:cNvSpPr>
                <a:spLocks noRot="1" noChangeAspect="1" noMove="1" noResize="1" noEditPoints="1" noAdjustHandles="1" noChangeArrowheads="1" noChangeShapeType="1" noTextEdit="1"/>
              </p:cNvSpPr>
              <p:nvPr/>
            </p:nvSpPr>
            <p:spPr>
              <a:xfrm>
                <a:off x="3318577" y="4184411"/>
                <a:ext cx="5465422" cy="492443"/>
              </a:xfrm>
              <a:prstGeom prst="rect">
                <a:avLst/>
              </a:prstGeom>
              <a:blipFill>
                <a:blip r:embed="rId5"/>
                <a:stretch>
                  <a:fillRect l="-232" t="-12500" r="-1624" b="-25000"/>
                </a:stretch>
              </a:blipFill>
              <a:ln w="38100">
                <a:noFill/>
              </a:ln>
            </p:spPr>
            <p:txBody>
              <a:bodyPr/>
              <a:lstStyle/>
              <a:p>
                <a:r>
                  <a:rPr lang="it-IT">
                    <a:noFill/>
                  </a:rPr>
                  <a:t> </a:t>
                </a:r>
              </a:p>
            </p:txBody>
          </p:sp>
        </mc:Fallback>
      </mc:AlternateContent>
      <p:cxnSp>
        <p:nvCxnSpPr>
          <p:cNvPr id="16" name="!!second-step-connettore2">
            <a:extLst>
              <a:ext uri="{FF2B5EF4-FFF2-40B4-BE49-F238E27FC236}">
                <a16:creationId xmlns:a16="http://schemas.microsoft.com/office/drawing/2014/main" id="{31BA0D87-68D0-E041-2C54-8E3157D4B4AF}"/>
              </a:ext>
            </a:extLst>
          </p:cNvPr>
          <p:cNvCxnSpPr>
            <a:cxnSpLocks/>
            <a:endCxn id="10" idx="1"/>
          </p:cNvCxnSpPr>
          <p:nvPr/>
        </p:nvCxnSpPr>
        <p:spPr>
          <a:xfrm rot="16200000" flipH="1">
            <a:off x="2855507" y="1823902"/>
            <a:ext cx="468332" cy="457808"/>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econd-step-connettore2">
            <a:extLst>
              <a:ext uri="{FF2B5EF4-FFF2-40B4-BE49-F238E27FC236}">
                <a16:creationId xmlns:a16="http://schemas.microsoft.com/office/drawing/2014/main" id="{DBB26C11-C4B0-4A60-3A3E-3C434C71F51C}"/>
              </a:ext>
            </a:extLst>
          </p:cNvPr>
          <p:cNvCxnSpPr>
            <a:cxnSpLocks/>
            <a:stCxn id="4" idx="2"/>
            <a:endCxn id="13" idx="1"/>
          </p:cNvCxnSpPr>
          <p:nvPr/>
        </p:nvCxnSpPr>
        <p:spPr>
          <a:xfrm rot="16200000" flipH="1">
            <a:off x="2436675" y="2242734"/>
            <a:ext cx="1305996" cy="457808"/>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econd-step-connettore2">
            <a:extLst>
              <a:ext uri="{FF2B5EF4-FFF2-40B4-BE49-F238E27FC236}">
                <a16:creationId xmlns:a16="http://schemas.microsoft.com/office/drawing/2014/main" id="{7E172522-B798-4AA8-5766-2330C2A693D8}"/>
              </a:ext>
            </a:extLst>
          </p:cNvPr>
          <p:cNvCxnSpPr>
            <a:cxnSpLocks/>
            <a:stCxn id="4" idx="2"/>
            <a:endCxn id="14" idx="1"/>
          </p:cNvCxnSpPr>
          <p:nvPr/>
        </p:nvCxnSpPr>
        <p:spPr>
          <a:xfrm rot="16200000" flipH="1">
            <a:off x="2079398" y="2600011"/>
            <a:ext cx="2020550" cy="457808"/>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econd-step-connettore2">
            <a:extLst>
              <a:ext uri="{FF2B5EF4-FFF2-40B4-BE49-F238E27FC236}">
                <a16:creationId xmlns:a16="http://schemas.microsoft.com/office/drawing/2014/main" id="{44B84626-0172-8B6A-F3B2-7CAD757EFC2F}"/>
              </a:ext>
            </a:extLst>
          </p:cNvPr>
          <p:cNvCxnSpPr>
            <a:cxnSpLocks/>
            <a:stCxn id="4" idx="2"/>
            <a:endCxn id="15" idx="1"/>
          </p:cNvCxnSpPr>
          <p:nvPr/>
        </p:nvCxnSpPr>
        <p:spPr>
          <a:xfrm rot="16200000" flipH="1">
            <a:off x="1783677" y="2895732"/>
            <a:ext cx="2611993" cy="457808"/>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third-step-titolo">
            <a:extLst>
              <a:ext uri="{FF2B5EF4-FFF2-40B4-BE49-F238E27FC236}">
                <a16:creationId xmlns:a16="http://schemas.microsoft.com/office/drawing/2014/main" id="{DAFD538E-C4E2-F62B-D791-58B4DD34A6CE}"/>
              </a:ext>
            </a:extLst>
          </p:cNvPr>
          <p:cNvSpPr/>
          <p:nvPr/>
        </p:nvSpPr>
        <p:spPr>
          <a:xfrm>
            <a:off x="1919058" y="1283021"/>
            <a:ext cx="1883422" cy="535619"/>
          </a:xfrm>
          <a:prstGeom prst="roundRect">
            <a:avLst>
              <a:gd name="adj" fmla="val 36762"/>
            </a:avLst>
          </a:prstGeom>
          <a:solidFill>
            <a:schemeClr val="bg1"/>
          </a:solidFill>
          <a:ln w="38100">
            <a:solidFill>
              <a:schemeClr val="bg2">
                <a:lumMod val="10000"/>
              </a:schemeClr>
            </a:solidFill>
          </a:ln>
          <a:effectLst>
            <a:outerShdw blurRad="50800" dist="38100" dir="5400000" algn="t" rotWithShape="0">
              <a:schemeClr val="bg2">
                <a:lumMod val="10000"/>
                <a:alpha val="4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2000" b="1" i="1" dirty="0">
                <a:solidFill>
                  <a:schemeClr val="bg2">
                    <a:lumMod val="10000"/>
                  </a:schemeClr>
                </a:solidFill>
                <a:latin typeface="SF Pro Display Semibold" pitchFamily="2" charset="0"/>
                <a:ea typeface="SF Pro Display Semibold" pitchFamily="2" charset="0"/>
                <a:cs typeface="SF Pro Display Semibold" pitchFamily="2" charset="0"/>
              </a:rPr>
              <a:t>Third Step</a:t>
            </a:r>
          </a:p>
        </p:txBody>
      </p:sp>
    </p:spTree>
    <p:extLst>
      <p:ext uri="{BB962C8B-B14F-4D97-AF65-F5344CB8AC3E}">
        <p14:creationId xmlns:p14="http://schemas.microsoft.com/office/powerpoint/2010/main" val="102607759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1"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p:tgtEl>
                                          <p:spTgt spid="16"/>
                                        </p:tgtEl>
                                        <p:attrNameLst>
                                          <p:attrName>ppt_y</p:attrName>
                                        </p:attrNameLst>
                                      </p:cBhvr>
                                      <p:tavLst>
                                        <p:tav tm="0">
                                          <p:val>
                                            <p:strVal val="#ppt_y-#ppt_h*1.125000"/>
                                          </p:val>
                                        </p:tav>
                                        <p:tav tm="100000">
                                          <p:val>
                                            <p:strVal val="#ppt_y"/>
                                          </p:val>
                                        </p:tav>
                                      </p:tavLst>
                                    </p:anim>
                                    <p:animEffect transition="in" filter="wipe(down)">
                                      <p:cBhvr>
                                        <p:cTn id="8" dur="500"/>
                                        <p:tgtEl>
                                          <p:spTgt spid="16"/>
                                        </p:tgtEl>
                                      </p:cBhvr>
                                    </p:animEffect>
                                  </p:childTnLst>
                                </p:cTn>
                              </p:par>
                            </p:childTnLst>
                          </p:cTn>
                        </p:par>
                        <p:par>
                          <p:cTn id="9" fill="hold">
                            <p:stCondLst>
                              <p:cond delay="500"/>
                            </p:stCondLst>
                            <p:childTnLst>
                              <p:par>
                                <p:cTn id="10" presetID="10" presetClass="entr" presetSubtype="0"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2" presetClass="entr" presetSubtype="1" fill="hold" nodeType="click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p:tgtEl>
                                          <p:spTgt spid="18"/>
                                        </p:tgtEl>
                                        <p:attrNameLst>
                                          <p:attrName>ppt_y</p:attrName>
                                        </p:attrNameLst>
                                      </p:cBhvr>
                                      <p:tavLst>
                                        <p:tav tm="0">
                                          <p:val>
                                            <p:strVal val="#ppt_y-#ppt_h*1.125000"/>
                                          </p:val>
                                        </p:tav>
                                        <p:tav tm="100000">
                                          <p:val>
                                            <p:strVal val="#ppt_y"/>
                                          </p:val>
                                        </p:tav>
                                      </p:tavLst>
                                    </p:anim>
                                    <p:animEffect transition="in" filter="wipe(down)">
                                      <p:cBhvr>
                                        <p:cTn id="18" dur="500"/>
                                        <p:tgtEl>
                                          <p:spTgt spid="18"/>
                                        </p:tgtEl>
                                      </p:cBhvr>
                                    </p:animEffect>
                                  </p:childTnLst>
                                </p:cTn>
                              </p:par>
                            </p:childTnLst>
                          </p:cTn>
                        </p:par>
                        <p:par>
                          <p:cTn id="19" fill="hold">
                            <p:stCondLst>
                              <p:cond delay="500"/>
                            </p:stCondLst>
                            <p:childTnLst>
                              <p:par>
                                <p:cTn id="20" presetID="10" presetClass="entr" presetSubtype="0"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12" presetClass="entr" presetSubtype="1"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p:tgtEl>
                                          <p:spTgt spid="21"/>
                                        </p:tgtEl>
                                        <p:attrNameLst>
                                          <p:attrName>ppt_y</p:attrName>
                                        </p:attrNameLst>
                                      </p:cBhvr>
                                      <p:tavLst>
                                        <p:tav tm="0">
                                          <p:val>
                                            <p:strVal val="#ppt_y-#ppt_h*1.125000"/>
                                          </p:val>
                                        </p:tav>
                                        <p:tav tm="100000">
                                          <p:val>
                                            <p:strVal val="#ppt_y"/>
                                          </p:val>
                                        </p:tav>
                                      </p:tavLst>
                                    </p:anim>
                                    <p:animEffect transition="in" filter="wipe(down)">
                                      <p:cBhvr>
                                        <p:cTn id="28" dur="500"/>
                                        <p:tgtEl>
                                          <p:spTgt spid="21"/>
                                        </p:tgtEl>
                                      </p:cBhvr>
                                    </p:animEffect>
                                  </p:childTnLst>
                                </p:cTn>
                              </p:par>
                            </p:childTnLst>
                          </p:cTn>
                        </p:par>
                        <p:par>
                          <p:cTn id="29" fill="hold">
                            <p:stCondLst>
                              <p:cond delay="500"/>
                            </p:stCondLst>
                            <p:childTnLst>
                              <p:par>
                                <p:cTn id="30" presetID="10" presetClass="entr" presetSubtype="0" fill="hold" grpId="0" nodeType="afterEffect">
                                  <p:stCondLst>
                                    <p:cond delay="0"/>
                                  </p:stCondLst>
                                  <p:childTnLst>
                                    <p:set>
                                      <p:cBhvr>
                                        <p:cTn id="31" dur="1" fill="hold">
                                          <p:stCondLst>
                                            <p:cond delay="0"/>
                                          </p:stCondLst>
                                        </p:cTn>
                                        <p:tgtEl>
                                          <p:spTgt spid="14"/>
                                        </p:tgtEl>
                                        <p:attrNameLst>
                                          <p:attrName>style.visibility</p:attrName>
                                        </p:attrNameLst>
                                      </p:cBhvr>
                                      <p:to>
                                        <p:strVal val="visible"/>
                                      </p:to>
                                    </p:set>
                                    <p:animEffect transition="in" filter="fade">
                                      <p:cBhvr>
                                        <p:cTn id="32" dur="500"/>
                                        <p:tgtEl>
                                          <p:spTgt spid="14"/>
                                        </p:tgtEl>
                                      </p:cBhvr>
                                    </p:animEffect>
                                  </p:childTnLst>
                                </p:cTn>
                              </p:par>
                            </p:childTnLst>
                          </p:cTn>
                        </p:par>
                      </p:childTnLst>
                    </p:cTn>
                  </p:par>
                  <p:par>
                    <p:cTn id="33" fill="hold">
                      <p:stCondLst>
                        <p:cond delay="indefinite"/>
                      </p:stCondLst>
                      <p:childTnLst>
                        <p:par>
                          <p:cTn id="34" fill="hold">
                            <p:stCondLst>
                              <p:cond delay="0"/>
                            </p:stCondLst>
                            <p:childTnLst>
                              <p:par>
                                <p:cTn id="35" presetID="12" presetClass="entr" presetSubtype="1"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500"/>
                                        <p:tgtEl>
                                          <p:spTgt spid="24"/>
                                        </p:tgtEl>
                                        <p:attrNameLst>
                                          <p:attrName>ppt_y</p:attrName>
                                        </p:attrNameLst>
                                      </p:cBhvr>
                                      <p:tavLst>
                                        <p:tav tm="0">
                                          <p:val>
                                            <p:strVal val="#ppt_y-#ppt_h*1.125000"/>
                                          </p:val>
                                        </p:tav>
                                        <p:tav tm="100000">
                                          <p:val>
                                            <p:strVal val="#ppt_y"/>
                                          </p:val>
                                        </p:tav>
                                      </p:tavLst>
                                    </p:anim>
                                    <p:animEffect transition="in" filter="wipe(down)">
                                      <p:cBhvr>
                                        <p:cTn id="38" dur="500"/>
                                        <p:tgtEl>
                                          <p:spTgt spid="24"/>
                                        </p:tgtEl>
                                      </p:cBhvr>
                                    </p:animEffect>
                                  </p:childTnLst>
                                </p:cTn>
                              </p:par>
                            </p:childTnLst>
                          </p:cTn>
                        </p:par>
                        <p:par>
                          <p:cTn id="39" fill="hold">
                            <p:stCondLst>
                              <p:cond delay="500"/>
                            </p:stCondLst>
                            <p:childTnLst>
                              <p:par>
                                <p:cTn id="40" presetID="10" presetClass="entr" presetSubtype="0" fill="hold" grpId="0" nodeType="after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fade">
                                      <p:cBhvr>
                                        <p:cTn id="4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14"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Inizializzazione dell’ambiente</a:t>
            </a:r>
          </a:p>
        </p:txBody>
      </p:sp>
      <p:sp>
        <p:nvSpPr>
          <p:cNvPr id="17" name="CasellaDiTesto 16">
            <a:extLst>
              <a:ext uri="{FF2B5EF4-FFF2-40B4-BE49-F238E27FC236}">
                <a16:creationId xmlns:a16="http://schemas.microsoft.com/office/drawing/2014/main" id="{E2D046DC-BF4F-AD48-54C9-271B9FC3BB0C}"/>
              </a:ext>
            </a:extLst>
          </p:cNvPr>
          <p:cNvSpPr txBox="1"/>
          <p:nvPr/>
        </p:nvSpPr>
        <p:spPr>
          <a:xfrm>
            <a:off x="1919059" y="1810910"/>
            <a:ext cx="3514149" cy="2266193"/>
          </a:xfrm>
          <a:prstGeom prst="roundRect">
            <a:avLst>
              <a:gd name="adj" fmla="val 7950"/>
            </a:avLst>
          </a:prstGeom>
          <a:solidFill>
            <a:schemeClr val="tx1">
              <a:lumMod val="75000"/>
            </a:schemeClr>
          </a:solidFill>
          <a:ln w="38100">
            <a:solidFill>
              <a:schemeClr val="bg2">
                <a:lumMod val="10000"/>
              </a:schemeClr>
            </a:solidFill>
          </a:ln>
        </p:spPr>
        <p:txBody>
          <a:bodyPr wrap="square" lIns="72000" tIns="72000" rIns="72000" bIns="72000">
            <a:spAutoFit/>
          </a:bodyPr>
          <a:lstStyle/>
          <a:p>
            <a:pPr>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err="1">
                <a:solidFill>
                  <a:srgbClr val="9A9A9A"/>
                </a:solidFill>
                <a:latin typeface="SF Mono" panose="020B0009000002000000" pitchFamily="49" charset="0"/>
                <a:cs typeface="SF Mono" panose="020B0009000002000000" pitchFamily="49" charset="0"/>
              </a:rPr>
              <a:t>define</a:t>
            </a:r>
            <a:r>
              <a:rPr lang="it-IT" sz="1000" dirty="0">
                <a:solidFill>
                  <a:srgbClr val="C8C8C8"/>
                </a:solidFill>
                <a:latin typeface="SF Mono" panose="020B0009000002000000" pitchFamily="49" charset="0"/>
                <a:cs typeface="SF Mono" panose="020B0009000002000000" pitchFamily="49" charset="0"/>
              </a:rPr>
              <a:t> </a:t>
            </a:r>
            <a:r>
              <a:rPr lang="it-IT" sz="1000" dirty="0">
                <a:solidFill>
                  <a:srgbClr val="BEB7FF"/>
                </a:solidFill>
                <a:latin typeface="SF Mono" panose="020B0009000002000000" pitchFamily="49" charset="0"/>
                <a:cs typeface="SF Mono" panose="020B0009000002000000" pitchFamily="49" charset="0"/>
              </a:rPr>
              <a:t>GL_SILENCE_DEPRECATION</a:t>
            </a:r>
            <a:endParaRPr lang="it-IT" sz="1000" dirty="0">
              <a:solidFill>
                <a:srgbClr val="DADADA"/>
              </a:solidFill>
              <a:latin typeface="SF Mono" panose="020B0009000002000000" pitchFamily="49" charset="0"/>
              <a:cs typeface="SF Mono" panose="020B0009000002000000" pitchFamily="49" charset="0"/>
            </a:endParaRPr>
          </a:p>
          <a:p>
            <a:pPr>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9A9A9A"/>
                </a:solidFill>
                <a:latin typeface="SF Mono" panose="020B0009000002000000" pitchFamily="49" charset="0"/>
                <a:cs typeface="SF Mono" panose="020B0009000002000000" pitchFamily="49" charset="0"/>
              </a:rPr>
              <a:t>include</a:t>
            </a:r>
            <a:r>
              <a:rPr lang="it-IT" sz="1000" dirty="0">
                <a:solidFill>
                  <a:srgbClr val="C8C8C8"/>
                </a:solidFill>
                <a:latin typeface="SF Mono" panose="020B0009000002000000" pitchFamily="49" charset="0"/>
                <a:cs typeface="SF Mono" panose="020B0009000002000000" pitchFamily="49" charset="0"/>
              </a:rPr>
              <a:t> </a:t>
            </a:r>
            <a:r>
              <a:rPr lang="it-IT" sz="1000" dirty="0">
                <a:solidFill>
                  <a:srgbClr val="E8C9BB"/>
                </a:solidFill>
                <a:latin typeface="SF Mono" panose="020B0009000002000000" pitchFamily="49" charset="0"/>
                <a:cs typeface="SF Mono" panose="020B0009000002000000" pitchFamily="49" charset="0"/>
              </a:rPr>
              <a:t>&lt;</a:t>
            </a:r>
            <a:r>
              <a:rPr lang="it-IT" sz="1000" dirty="0">
                <a:solidFill>
                  <a:srgbClr val="CE9178"/>
                </a:solidFill>
                <a:latin typeface="SF Mono" panose="020B0009000002000000" pitchFamily="49" charset="0"/>
                <a:cs typeface="SF Mono" panose="020B0009000002000000" pitchFamily="49" charset="0"/>
              </a:rPr>
              <a:t>GLUT/</a:t>
            </a:r>
            <a:r>
              <a:rPr lang="it-IT" sz="1000" dirty="0" err="1">
                <a:solidFill>
                  <a:srgbClr val="CE9178"/>
                </a:solidFill>
                <a:latin typeface="SF Mono" panose="020B0009000002000000" pitchFamily="49" charset="0"/>
                <a:cs typeface="SF Mono" panose="020B0009000002000000" pitchFamily="49" charset="0"/>
              </a:rPr>
              <a:t>glut.h</a:t>
            </a:r>
            <a:r>
              <a:rPr lang="it-IT" sz="1000" dirty="0">
                <a:solidFill>
                  <a:srgbClr val="E8C9BB"/>
                </a:solidFill>
                <a:latin typeface="SF Mono" panose="020B0009000002000000" pitchFamily="49" charset="0"/>
                <a:cs typeface="SF Mono" panose="020B0009000002000000" pitchFamily="49" charset="0"/>
              </a:rPr>
              <a:t>&gt;</a:t>
            </a:r>
            <a:endParaRPr lang="it-IT" sz="1000" dirty="0">
              <a:solidFill>
                <a:srgbClr val="DADADA"/>
              </a:solidFill>
              <a:latin typeface="SF Mono" panose="020B0009000002000000" pitchFamily="49" charset="0"/>
              <a:cs typeface="SF Mono" panose="020B0009000002000000" pitchFamily="49" charset="0"/>
            </a:endParaRPr>
          </a:p>
          <a:p>
            <a:pPr>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9A9A9A"/>
                </a:solidFill>
                <a:latin typeface="SF Mono" panose="020B0009000002000000" pitchFamily="49" charset="0"/>
                <a:cs typeface="SF Mono" panose="020B0009000002000000" pitchFamily="49" charset="0"/>
              </a:rPr>
              <a:t>include</a:t>
            </a:r>
            <a:r>
              <a:rPr lang="it-IT" sz="1000" dirty="0">
                <a:solidFill>
                  <a:srgbClr val="C8C8C8"/>
                </a:solidFill>
                <a:latin typeface="SF Mono" panose="020B0009000002000000" pitchFamily="49" charset="0"/>
                <a:cs typeface="SF Mono" panose="020B0009000002000000" pitchFamily="49" charset="0"/>
              </a:rPr>
              <a:t> </a:t>
            </a:r>
            <a:r>
              <a:rPr lang="it-IT" sz="1000" dirty="0">
                <a:solidFill>
                  <a:srgbClr val="E8C9BB"/>
                </a:solidFill>
                <a:latin typeface="SF Mono" panose="020B0009000002000000" pitchFamily="49" charset="0"/>
                <a:cs typeface="SF Mono" panose="020B0009000002000000" pitchFamily="49" charset="0"/>
              </a:rPr>
              <a:t>"</a:t>
            </a:r>
            <a:r>
              <a:rPr lang="it-IT" sz="1000" dirty="0">
                <a:solidFill>
                  <a:srgbClr val="CE9178"/>
                </a:solidFill>
                <a:latin typeface="SF Mono" panose="020B0009000002000000" pitchFamily="49" charset="0"/>
                <a:cs typeface="SF Mono" panose="020B0009000002000000" pitchFamily="49" charset="0"/>
              </a:rPr>
              <a:t>libraries/GLFW/glfw3.h</a:t>
            </a:r>
            <a:r>
              <a:rPr lang="it-IT" sz="1000" dirty="0">
                <a:solidFill>
                  <a:srgbClr val="E8C9BB"/>
                </a:solidFill>
                <a:latin typeface="SF Mono" panose="020B0009000002000000" pitchFamily="49" charset="0"/>
                <a:cs typeface="SF Mono" panose="020B0009000002000000" pitchFamily="49" charset="0"/>
              </a:rPr>
              <a:t>"</a:t>
            </a:r>
          </a:p>
          <a:p>
            <a:pPr>
              <a:lnSpc>
                <a:spcPct val="120000"/>
              </a:lnSpc>
            </a:pPr>
            <a:endParaRPr lang="it-IT" sz="1000" dirty="0">
              <a:solidFill>
                <a:srgbClr val="DADADA"/>
              </a:solidFill>
              <a:latin typeface="SF Mono" panose="020B0009000002000000" pitchFamily="49" charset="0"/>
              <a:cs typeface="SF Mono" panose="020B0009000002000000" pitchFamily="49" charset="0"/>
            </a:endParaRPr>
          </a:p>
          <a:p>
            <a:pPr>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9A9A9A"/>
                </a:solidFill>
                <a:latin typeface="SF Mono" panose="020B0009000002000000" pitchFamily="49" charset="0"/>
                <a:cs typeface="SF Mono" panose="020B0009000002000000" pitchFamily="49" charset="0"/>
              </a:rPr>
              <a:t>include</a:t>
            </a:r>
            <a:r>
              <a:rPr lang="it-IT" sz="1000" dirty="0">
                <a:solidFill>
                  <a:srgbClr val="C8C8C8"/>
                </a:solidFill>
                <a:latin typeface="SF Mono" panose="020B0009000002000000" pitchFamily="49" charset="0"/>
                <a:cs typeface="SF Mono" panose="020B0009000002000000" pitchFamily="49" charset="0"/>
              </a:rPr>
              <a:t> </a:t>
            </a:r>
            <a:r>
              <a:rPr lang="it-IT" sz="1000" dirty="0">
                <a:solidFill>
                  <a:srgbClr val="E8C9BB"/>
                </a:solidFill>
                <a:latin typeface="SF Mono" panose="020B0009000002000000" pitchFamily="49" charset="0"/>
                <a:cs typeface="SF Mono" panose="020B0009000002000000" pitchFamily="49" charset="0"/>
              </a:rPr>
              <a:t>"</a:t>
            </a:r>
            <a:r>
              <a:rPr lang="it-IT" sz="1000" dirty="0" err="1">
                <a:solidFill>
                  <a:srgbClr val="CE9178"/>
                </a:solidFill>
                <a:latin typeface="SF Mono" panose="020B0009000002000000" pitchFamily="49" charset="0"/>
                <a:cs typeface="SF Mono" panose="020B0009000002000000" pitchFamily="49" charset="0"/>
              </a:rPr>
              <a:t>SCENE.cpp</a:t>
            </a:r>
            <a:r>
              <a:rPr lang="it-IT" sz="1000" dirty="0">
                <a:solidFill>
                  <a:srgbClr val="E8C9BB"/>
                </a:solidFill>
                <a:latin typeface="SF Mono" panose="020B0009000002000000" pitchFamily="49" charset="0"/>
                <a:cs typeface="SF Mono" panose="020B0009000002000000" pitchFamily="49" charset="0"/>
              </a:rPr>
              <a:t>"</a:t>
            </a:r>
            <a:br>
              <a:rPr lang="it-IT" sz="1000" dirty="0">
                <a:solidFill>
                  <a:srgbClr val="DADADA"/>
                </a:solidFill>
                <a:latin typeface="SF Mono" panose="020B0009000002000000" pitchFamily="49" charset="0"/>
                <a:cs typeface="SF Mono" panose="020B0009000002000000" pitchFamily="49" charset="0"/>
              </a:rPr>
            </a:b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9A9A9A"/>
                </a:solidFill>
                <a:latin typeface="SF Mono" panose="020B0009000002000000" pitchFamily="49" charset="0"/>
                <a:cs typeface="SF Mono" panose="020B0009000002000000" pitchFamily="49" charset="0"/>
              </a:rPr>
              <a:t>include</a:t>
            </a:r>
            <a:r>
              <a:rPr lang="it-IT" sz="1000" dirty="0">
                <a:solidFill>
                  <a:srgbClr val="C8C8C8"/>
                </a:solidFill>
                <a:latin typeface="SF Mono" panose="020B0009000002000000" pitchFamily="49" charset="0"/>
                <a:cs typeface="SF Mono" panose="020B0009000002000000" pitchFamily="49" charset="0"/>
              </a:rPr>
              <a:t> </a:t>
            </a:r>
            <a:r>
              <a:rPr lang="it-IT" sz="1000" dirty="0">
                <a:solidFill>
                  <a:srgbClr val="E8C9BB"/>
                </a:solidFill>
                <a:latin typeface="SF Mono" panose="020B0009000002000000" pitchFamily="49" charset="0"/>
                <a:cs typeface="SF Mono" panose="020B0009000002000000" pitchFamily="49" charset="0"/>
              </a:rPr>
              <a:t>"</a:t>
            </a:r>
            <a:r>
              <a:rPr lang="it-IT" sz="1000" dirty="0">
                <a:solidFill>
                  <a:srgbClr val="CE9178"/>
                </a:solidFill>
                <a:latin typeface="SF Mono" panose="020B0009000002000000" pitchFamily="49" charset="0"/>
                <a:cs typeface="SF Mono" panose="020B0009000002000000" pitchFamily="49" charset="0"/>
              </a:rPr>
              <a:t>libraries/</a:t>
            </a:r>
            <a:r>
              <a:rPr lang="it-IT" sz="1000" dirty="0" err="1">
                <a:solidFill>
                  <a:srgbClr val="CE9178"/>
                </a:solidFill>
                <a:latin typeface="SF Mono" panose="020B0009000002000000" pitchFamily="49" charset="0"/>
                <a:cs typeface="SF Mono" panose="020B0009000002000000" pitchFamily="49" charset="0"/>
              </a:rPr>
              <a:t>color.cpp</a:t>
            </a:r>
            <a:r>
              <a:rPr lang="it-IT" sz="1000" dirty="0">
                <a:solidFill>
                  <a:srgbClr val="E8C9BB"/>
                </a:solidFill>
                <a:latin typeface="SF Mono" panose="020B0009000002000000" pitchFamily="49" charset="0"/>
                <a:cs typeface="SF Mono" panose="020B0009000002000000" pitchFamily="49" charset="0"/>
              </a:rPr>
              <a:t>"</a:t>
            </a:r>
            <a:endParaRPr lang="it-IT" sz="1000" dirty="0">
              <a:solidFill>
                <a:srgbClr val="DADADA"/>
              </a:solidFill>
              <a:latin typeface="SF Mono" panose="020B0009000002000000" pitchFamily="49" charset="0"/>
              <a:cs typeface="SF Mono" panose="020B0009000002000000" pitchFamily="49" charset="0"/>
            </a:endParaRPr>
          </a:p>
          <a:p>
            <a:pPr>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9A9A9A"/>
                </a:solidFill>
                <a:latin typeface="SF Mono" panose="020B0009000002000000" pitchFamily="49" charset="0"/>
                <a:cs typeface="SF Mono" panose="020B0009000002000000" pitchFamily="49" charset="0"/>
              </a:rPr>
              <a:t>include</a:t>
            </a:r>
            <a:r>
              <a:rPr lang="it-IT" sz="1000" dirty="0">
                <a:solidFill>
                  <a:srgbClr val="C8C8C8"/>
                </a:solidFill>
                <a:latin typeface="SF Mono" panose="020B0009000002000000" pitchFamily="49" charset="0"/>
                <a:cs typeface="SF Mono" panose="020B0009000002000000" pitchFamily="49" charset="0"/>
              </a:rPr>
              <a:t> </a:t>
            </a:r>
            <a:r>
              <a:rPr lang="it-IT" sz="1000" dirty="0">
                <a:solidFill>
                  <a:srgbClr val="E8C9BB"/>
                </a:solidFill>
                <a:latin typeface="SF Mono" panose="020B0009000002000000" pitchFamily="49" charset="0"/>
                <a:cs typeface="SF Mono" panose="020B0009000002000000" pitchFamily="49" charset="0"/>
              </a:rPr>
              <a:t>"</a:t>
            </a:r>
            <a:r>
              <a:rPr lang="it-IT" sz="1000" dirty="0">
                <a:solidFill>
                  <a:srgbClr val="CE9178"/>
                </a:solidFill>
                <a:latin typeface="SF Mono" panose="020B0009000002000000" pitchFamily="49" charset="0"/>
                <a:cs typeface="SF Mono" panose="020B0009000002000000" pitchFamily="49" charset="0"/>
              </a:rPr>
              <a:t>libraries/</a:t>
            </a:r>
            <a:r>
              <a:rPr lang="it-IT" sz="1000" dirty="0" err="1">
                <a:solidFill>
                  <a:srgbClr val="CE9178"/>
                </a:solidFill>
                <a:latin typeface="SF Mono" panose="020B0009000002000000" pitchFamily="49" charset="0"/>
                <a:cs typeface="SF Mono" panose="020B0009000002000000" pitchFamily="49" charset="0"/>
              </a:rPr>
              <a:t>TIMER.h</a:t>
            </a:r>
            <a:r>
              <a:rPr lang="it-IT" sz="1000" dirty="0">
                <a:solidFill>
                  <a:srgbClr val="E8C9BB"/>
                </a:solidFill>
                <a:latin typeface="SF Mono" panose="020B0009000002000000" pitchFamily="49" charset="0"/>
                <a:cs typeface="SF Mono" panose="020B0009000002000000" pitchFamily="49" charset="0"/>
              </a:rPr>
              <a:t>"</a:t>
            </a:r>
          </a:p>
          <a:p>
            <a:pPr>
              <a:lnSpc>
                <a:spcPct val="120000"/>
              </a:lnSpc>
            </a:pPr>
            <a:br>
              <a:rPr lang="it-IT" sz="1000" dirty="0">
                <a:solidFill>
                  <a:srgbClr val="DADADA"/>
                </a:solidFill>
                <a:latin typeface="SF Mono" panose="020B0009000002000000" pitchFamily="49" charset="0"/>
                <a:cs typeface="SF Mono" panose="020B0009000002000000" pitchFamily="49" charset="0"/>
              </a:rPr>
            </a:b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9A9A9A"/>
                </a:solidFill>
                <a:latin typeface="SF Mono" panose="020B0009000002000000" pitchFamily="49" charset="0"/>
                <a:cs typeface="SF Mono" panose="020B0009000002000000" pitchFamily="49" charset="0"/>
              </a:rPr>
              <a:t>include</a:t>
            </a:r>
            <a:r>
              <a:rPr lang="it-IT" sz="1000" dirty="0">
                <a:solidFill>
                  <a:srgbClr val="C8C8C8"/>
                </a:solidFill>
                <a:latin typeface="SF Mono" panose="020B0009000002000000" pitchFamily="49" charset="0"/>
                <a:cs typeface="SF Mono" panose="020B0009000002000000" pitchFamily="49" charset="0"/>
              </a:rPr>
              <a:t> </a:t>
            </a:r>
            <a:r>
              <a:rPr lang="it-IT" sz="1000" dirty="0">
                <a:solidFill>
                  <a:srgbClr val="E8C9BB"/>
                </a:solidFill>
                <a:latin typeface="SF Mono" panose="020B0009000002000000" pitchFamily="49" charset="0"/>
                <a:cs typeface="SF Mono" panose="020B0009000002000000" pitchFamily="49" charset="0"/>
              </a:rPr>
              <a:t>"</a:t>
            </a:r>
            <a:r>
              <a:rPr lang="it-IT" sz="1000" dirty="0">
                <a:solidFill>
                  <a:srgbClr val="CE9178"/>
                </a:solidFill>
                <a:latin typeface="SF Mono" panose="020B0009000002000000" pitchFamily="49" charset="0"/>
                <a:cs typeface="SF Mono" panose="020B0009000002000000" pitchFamily="49" charset="0"/>
              </a:rPr>
              <a:t>libraries/</a:t>
            </a:r>
            <a:r>
              <a:rPr lang="it-IT" sz="1000" dirty="0" err="1">
                <a:solidFill>
                  <a:srgbClr val="CE9178"/>
                </a:solidFill>
                <a:latin typeface="SF Mono" panose="020B0009000002000000" pitchFamily="49" charset="0"/>
                <a:cs typeface="SF Mono" panose="020B0009000002000000" pitchFamily="49" charset="0"/>
              </a:rPr>
              <a:t>Maths</a:t>
            </a:r>
            <a:r>
              <a:rPr lang="it-IT" sz="1000" dirty="0">
                <a:solidFill>
                  <a:srgbClr val="CE9178"/>
                </a:solidFill>
                <a:latin typeface="SF Mono" panose="020B0009000002000000" pitchFamily="49" charset="0"/>
                <a:cs typeface="SF Mono" panose="020B0009000002000000" pitchFamily="49" charset="0"/>
              </a:rPr>
              <a:t>/VECTOR3D.h</a:t>
            </a:r>
            <a:r>
              <a:rPr lang="it-IT" sz="1000" dirty="0">
                <a:solidFill>
                  <a:srgbClr val="E8C9BB"/>
                </a:solidFill>
                <a:latin typeface="SF Mono" panose="020B0009000002000000" pitchFamily="49" charset="0"/>
                <a:cs typeface="SF Mono" panose="020B0009000002000000" pitchFamily="49" charset="0"/>
              </a:rPr>
              <a:t>"</a:t>
            </a:r>
            <a:endParaRPr lang="it-IT" sz="1000" dirty="0">
              <a:solidFill>
                <a:srgbClr val="DADADA"/>
              </a:solidFill>
              <a:latin typeface="SF Mono" panose="020B0009000002000000" pitchFamily="49" charset="0"/>
              <a:cs typeface="SF Mono" panose="020B0009000002000000" pitchFamily="49" charset="0"/>
            </a:endParaRPr>
          </a:p>
          <a:p>
            <a:pPr>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9A9A9A"/>
                </a:solidFill>
                <a:latin typeface="SF Mono" panose="020B0009000002000000" pitchFamily="49" charset="0"/>
                <a:cs typeface="SF Mono" panose="020B0009000002000000" pitchFamily="49" charset="0"/>
              </a:rPr>
              <a:t>include</a:t>
            </a:r>
            <a:r>
              <a:rPr lang="it-IT" sz="1000" dirty="0">
                <a:solidFill>
                  <a:srgbClr val="C8C8C8"/>
                </a:solidFill>
                <a:latin typeface="SF Mono" panose="020B0009000002000000" pitchFamily="49" charset="0"/>
                <a:cs typeface="SF Mono" panose="020B0009000002000000" pitchFamily="49" charset="0"/>
              </a:rPr>
              <a:t> </a:t>
            </a:r>
            <a:r>
              <a:rPr lang="it-IT" sz="1000" dirty="0">
                <a:solidFill>
                  <a:srgbClr val="E8C9BB"/>
                </a:solidFill>
                <a:latin typeface="SF Mono" panose="020B0009000002000000" pitchFamily="49" charset="0"/>
                <a:cs typeface="SF Mono" panose="020B0009000002000000" pitchFamily="49" charset="0"/>
              </a:rPr>
              <a:t>"</a:t>
            </a:r>
            <a:r>
              <a:rPr lang="it-IT" sz="1000" dirty="0">
                <a:solidFill>
                  <a:srgbClr val="CE9178"/>
                </a:solidFill>
                <a:latin typeface="SF Mono" panose="020B0009000002000000" pitchFamily="49" charset="0"/>
                <a:cs typeface="SF Mono" panose="020B0009000002000000" pitchFamily="49" charset="0"/>
              </a:rPr>
              <a:t>libraries/</a:t>
            </a:r>
            <a:r>
              <a:rPr lang="it-IT" sz="1000" dirty="0" err="1">
                <a:solidFill>
                  <a:srgbClr val="CE9178"/>
                </a:solidFill>
                <a:latin typeface="SF Mono" panose="020B0009000002000000" pitchFamily="49" charset="0"/>
                <a:cs typeface="SF Mono" panose="020B0009000002000000" pitchFamily="49" charset="0"/>
              </a:rPr>
              <a:t>Maths</a:t>
            </a:r>
            <a:r>
              <a:rPr lang="it-IT" sz="1000" dirty="0">
                <a:solidFill>
                  <a:srgbClr val="CE9178"/>
                </a:solidFill>
                <a:latin typeface="SF Mono" panose="020B0009000002000000" pitchFamily="49" charset="0"/>
                <a:cs typeface="SF Mono" panose="020B0009000002000000" pitchFamily="49" charset="0"/>
              </a:rPr>
              <a:t>/VECTOR4D.h</a:t>
            </a:r>
            <a:r>
              <a:rPr lang="it-IT" sz="1000" dirty="0">
                <a:solidFill>
                  <a:srgbClr val="E8C9BB"/>
                </a:solidFill>
                <a:latin typeface="SF Mono" panose="020B0009000002000000" pitchFamily="49" charset="0"/>
                <a:cs typeface="SF Mono" panose="020B0009000002000000" pitchFamily="49" charset="0"/>
              </a:rPr>
              <a:t>"</a:t>
            </a:r>
            <a:endParaRPr lang="it-IT" sz="1000" dirty="0">
              <a:solidFill>
                <a:srgbClr val="DADADA"/>
              </a:solidFill>
              <a:latin typeface="SF Mono" panose="020B0009000002000000" pitchFamily="49" charset="0"/>
              <a:cs typeface="SF Mono" panose="020B0009000002000000" pitchFamily="49" charset="0"/>
            </a:endParaRPr>
          </a:p>
          <a:p>
            <a:pPr>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9A9A9A"/>
                </a:solidFill>
                <a:latin typeface="SF Mono" panose="020B0009000002000000" pitchFamily="49" charset="0"/>
                <a:cs typeface="SF Mono" panose="020B0009000002000000" pitchFamily="49" charset="0"/>
              </a:rPr>
              <a:t>include</a:t>
            </a:r>
            <a:r>
              <a:rPr lang="it-IT" sz="1000" dirty="0">
                <a:solidFill>
                  <a:srgbClr val="C8C8C8"/>
                </a:solidFill>
                <a:latin typeface="SF Mono" panose="020B0009000002000000" pitchFamily="49" charset="0"/>
                <a:cs typeface="SF Mono" panose="020B0009000002000000" pitchFamily="49" charset="0"/>
              </a:rPr>
              <a:t> </a:t>
            </a:r>
            <a:r>
              <a:rPr lang="it-IT" sz="1000" dirty="0">
                <a:solidFill>
                  <a:srgbClr val="E8C9BB"/>
                </a:solidFill>
                <a:latin typeface="SF Mono" panose="020B0009000002000000" pitchFamily="49" charset="0"/>
                <a:cs typeface="SF Mono" panose="020B0009000002000000" pitchFamily="49" charset="0"/>
              </a:rPr>
              <a:t>"</a:t>
            </a:r>
            <a:r>
              <a:rPr lang="it-IT" sz="1000" dirty="0">
                <a:solidFill>
                  <a:srgbClr val="CE9178"/>
                </a:solidFill>
                <a:latin typeface="SF Mono" panose="020B0009000002000000" pitchFamily="49" charset="0"/>
                <a:cs typeface="SF Mono" panose="020B0009000002000000" pitchFamily="49" charset="0"/>
              </a:rPr>
              <a:t>libraries/</a:t>
            </a:r>
            <a:r>
              <a:rPr lang="it-IT" sz="1000" dirty="0" err="1">
                <a:solidFill>
                  <a:srgbClr val="CE9178"/>
                </a:solidFill>
                <a:latin typeface="SF Mono" panose="020B0009000002000000" pitchFamily="49" charset="0"/>
                <a:cs typeface="SF Mono" panose="020B0009000002000000" pitchFamily="49" charset="0"/>
              </a:rPr>
              <a:t>Maths</a:t>
            </a:r>
            <a:r>
              <a:rPr lang="it-IT" sz="1000" dirty="0">
                <a:solidFill>
                  <a:srgbClr val="CE9178"/>
                </a:solidFill>
                <a:latin typeface="SF Mono" panose="020B0009000002000000" pitchFamily="49" charset="0"/>
                <a:cs typeface="SF Mono" panose="020B0009000002000000" pitchFamily="49" charset="0"/>
              </a:rPr>
              <a:t>/MATRIX4X4.h</a:t>
            </a:r>
            <a:r>
              <a:rPr lang="it-IT" sz="1000" dirty="0">
                <a:solidFill>
                  <a:srgbClr val="E8C9BB"/>
                </a:solidFill>
                <a:latin typeface="SF Mono" panose="020B0009000002000000" pitchFamily="49" charset="0"/>
                <a:cs typeface="SF Mono" panose="020B0009000002000000" pitchFamily="49" charset="0"/>
              </a:rPr>
              <a:t>"</a:t>
            </a:r>
            <a:endParaRPr lang="it-IT" sz="1000" dirty="0">
              <a:solidFill>
                <a:srgbClr val="DADADA"/>
              </a:solidFill>
              <a:latin typeface="SF Mono" panose="020B0009000002000000" pitchFamily="49" charset="0"/>
              <a:cs typeface="SF Mono" panose="020B0009000002000000" pitchFamily="49" charset="0"/>
            </a:endParaRPr>
          </a:p>
        </p:txBody>
      </p:sp>
      <p:sp>
        <p:nvSpPr>
          <p:cNvPr id="18" name="CasellaDiTesto 17">
            <a:extLst>
              <a:ext uri="{FF2B5EF4-FFF2-40B4-BE49-F238E27FC236}">
                <a16:creationId xmlns:a16="http://schemas.microsoft.com/office/drawing/2014/main" id="{DCA74260-DA42-09E5-5FE7-EA688E790FB6}"/>
              </a:ext>
            </a:extLst>
          </p:cNvPr>
          <p:cNvSpPr txBox="1"/>
          <p:nvPr/>
        </p:nvSpPr>
        <p:spPr>
          <a:xfrm>
            <a:off x="5682991" y="1833355"/>
            <a:ext cx="3101008" cy="1165761"/>
          </a:xfrm>
          <a:prstGeom prst="roundRect">
            <a:avLst>
              <a:gd name="adj" fmla="val 17125"/>
            </a:avLst>
          </a:prstGeom>
          <a:solidFill>
            <a:schemeClr val="tx1">
              <a:lumMod val="75000"/>
            </a:schemeClr>
          </a:solidFill>
          <a:ln w="38100">
            <a:solidFill>
              <a:schemeClr val="bg2">
                <a:lumMod val="10000"/>
              </a:schemeClr>
            </a:solidFill>
          </a:ln>
        </p:spPr>
        <p:txBody>
          <a:bodyPr wrap="square" lIns="72000" tIns="72000" rIns="72000" bIns="72000">
            <a:spAutoFit/>
          </a:bodyPr>
          <a:lstStyle/>
          <a:p>
            <a:pPr>
              <a:lnSpc>
                <a:spcPct val="120000"/>
              </a:lnSpc>
            </a:pPr>
            <a:r>
              <a:rPr lang="it-IT" sz="1000" dirty="0" err="1">
                <a:solidFill>
                  <a:srgbClr val="DADADA"/>
                </a:solidFill>
                <a:latin typeface="SF Mono" panose="020B0009000002000000" pitchFamily="49" charset="0"/>
                <a:cs typeface="SF Mono" panose="020B0009000002000000" pitchFamily="49" charset="0"/>
              </a:rPr>
              <a:t>GLfloat</a:t>
            </a:r>
            <a:r>
              <a:rPr lang="it-IT" sz="1000" dirty="0">
                <a:solidFill>
                  <a:srgbClr val="DADADA"/>
                </a:solidFill>
                <a:latin typeface="SF Mono" panose="020B0009000002000000" pitchFamily="49" charset="0"/>
                <a:cs typeface="SF Mono" panose="020B0009000002000000" pitchFamily="49" charset="0"/>
              </a:rPr>
              <a:t> </a:t>
            </a:r>
            <a:r>
              <a:rPr lang="it-IT" sz="1000" dirty="0" err="1">
                <a:solidFill>
                  <a:srgbClr val="9CDCFE"/>
                </a:solidFill>
                <a:latin typeface="SF Mono" panose="020B0009000002000000" pitchFamily="49" charset="0"/>
                <a:cs typeface="SF Mono" panose="020B0009000002000000" pitchFamily="49" charset="0"/>
              </a:rPr>
              <a:t>cameraPositions</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B5CEA8"/>
                </a:solidFill>
                <a:latin typeface="SF Mono" panose="020B0009000002000000" pitchFamily="49" charset="0"/>
                <a:cs typeface="SF Mono" panose="020B0009000002000000" pitchFamily="49" charset="0"/>
              </a:rPr>
              <a:t>3</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B5CEA8"/>
                </a:solidFill>
                <a:latin typeface="SF Mono" panose="020B0009000002000000" pitchFamily="49" charset="0"/>
                <a:cs typeface="SF Mono" panose="020B0009000002000000" pitchFamily="49" charset="0"/>
              </a:rPr>
              <a:t>3</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DADADA"/>
                </a:solidFill>
                <a:latin typeface="SF Mono" panose="020B0009000002000000" pitchFamily="49" charset="0"/>
                <a:cs typeface="SF Mono" panose="020B0009000002000000" pitchFamily="49" charset="0"/>
              </a:rPr>
              <a:t> </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DADADA"/>
                </a:solidFill>
                <a:latin typeface="SF Mono" panose="020B0009000002000000" pitchFamily="49" charset="0"/>
                <a:cs typeface="SF Mono" panose="020B0009000002000000" pitchFamily="49" charset="0"/>
              </a:rPr>
              <a:t> </a:t>
            </a:r>
            <a:r>
              <a:rPr lang="it-IT" sz="1000" dirty="0">
                <a:solidFill>
                  <a:srgbClr val="B4B4B4"/>
                </a:solidFill>
                <a:latin typeface="SF Mono" panose="020B0009000002000000" pitchFamily="49" charset="0"/>
                <a:cs typeface="SF Mono" panose="020B0009000002000000" pitchFamily="49" charset="0"/>
              </a:rPr>
              <a:t>{</a:t>
            </a:r>
            <a:endParaRPr lang="it-IT" sz="1000" dirty="0">
              <a:solidFill>
                <a:srgbClr val="DADADA"/>
              </a:solidFill>
              <a:latin typeface="SF Mono" panose="020B0009000002000000" pitchFamily="49" charset="0"/>
              <a:cs typeface="SF Mono" panose="020B0009000002000000" pitchFamily="49" charset="0"/>
            </a:endParaRPr>
          </a:p>
          <a:p>
            <a:pPr marL="180000">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B5CEA8"/>
                </a:solidFill>
                <a:latin typeface="SF Mono" panose="020B0009000002000000" pitchFamily="49" charset="0"/>
                <a:cs typeface="SF Mono" panose="020B0009000002000000" pitchFamily="49" charset="0"/>
              </a:rPr>
              <a:t>2.5f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DADADA"/>
                </a:solidFill>
                <a:latin typeface="SF Mono" panose="020B0009000002000000" pitchFamily="49" charset="0"/>
                <a:cs typeface="SF Mono" panose="020B0009000002000000" pitchFamily="49" charset="0"/>
              </a:rPr>
              <a:t> </a:t>
            </a:r>
            <a:r>
              <a:rPr lang="it-IT" sz="1000" dirty="0">
                <a:solidFill>
                  <a:srgbClr val="B5CEA8"/>
                </a:solidFill>
                <a:latin typeface="SF Mono" panose="020B0009000002000000" pitchFamily="49" charset="0"/>
                <a:cs typeface="SF Mono" panose="020B0009000002000000" pitchFamily="49" charset="0"/>
              </a:rPr>
              <a:t>3.5f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DADADA"/>
                </a:solidFill>
                <a:latin typeface="SF Mono" panose="020B0009000002000000" pitchFamily="49" charset="0"/>
                <a:cs typeface="SF Mono" panose="020B0009000002000000" pitchFamily="49" charset="0"/>
              </a:rPr>
              <a:t> </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B5CEA8"/>
                </a:solidFill>
                <a:latin typeface="SF Mono" panose="020B0009000002000000" pitchFamily="49" charset="0"/>
                <a:cs typeface="SF Mono" panose="020B0009000002000000" pitchFamily="49" charset="0"/>
              </a:rPr>
              <a:t>2.5f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57A64A"/>
                </a:solidFill>
                <a:latin typeface="SF Mono" panose="020B0009000002000000" pitchFamily="49" charset="0"/>
                <a:cs typeface="SF Mono" panose="020B0009000002000000" pitchFamily="49" charset="0"/>
              </a:rPr>
              <a:t> // SCENE1</a:t>
            </a:r>
            <a:endParaRPr lang="it-IT" sz="1000" dirty="0">
              <a:solidFill>
                <a:srgbClr val="DADADA"/>
              </a:solidFill>
              <a:latin typeface="SF Mono" panose="020B0009000002000000" pitchFamily="49" charset="0"/>
              <a:cs typeface="SF Mono" panose="020B0009000002000000" pitchFamily="49" charset="0"/>
            </a:endParaRPr>
          </a:p>
          <a:p>
            <a:pPr marL="180000">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B5CEA8"/>
                </a:solidFill>
                <a:latin typeface="SF Mono" panose="020B0009000002000000" pitchFamily="49" charset="0"/>
                <a:cs typeface="SF Mono" panose="020B0009000002000000" pitchFamily="49" charset="0"/>
              </a:rPr>
              <a:t>4.5f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DADADA"/>
                </a:solidFill>
                <a:latin typeface="SF Mono" panose="020B0009000002000000" pitchFamily="49" charset="0"/>
                <a:cs typeface="SF Mono" panose="020B0009000002000000" pitchFamily="49" charset="0"/>
              </a:rPr>
              <a:t> </a:t>
            </a:r>
            <a:r>
              <a:rPr lang="it-IT" sz="1000" dirty="0">
                <a:solidFill>
                  <a:srgbClr val="B5CEA8"/>
                </a:solidFill>
                <a:latin typeface="SF Mono" panose="020B0009000002000000" pitchFamily="49" charset="0"/>
                <a:cs typeface="SF Mono" panose="020B0009000002000000" pitchFamily="49" charset="0"/>
              </a:rPr>
              <a:t>3.5f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DADADA"/>
                </a:solidFill>
                <a:latin typeface="SF Mono" panose="020B0009000002000000" pitchFamily="49" charset="0"/>
                <a:cs typeface="SF Mono" panose="020B0009000002000000" pitchFamily="49" charset="0"/>
              </a:rPr>
              <a:t> </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B5CEA8"/>
                </a:solidFill>
                <a:latin typeface="SF Mono" panose="020B0009000002000000" pitchFamily="49" charset="0"/>
                <a:cs typeface="SF Mono" panose="020B0009000002000000" pitchFamily="49" charset="0"/>
              </a:rPr>
              <a:t>2.5f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57A64A"/>
                </a:solidFill>
                <a:latin typeface="SF Mono" panose="020B0009000002000000" pitchFamily="49" charset="0"/>
                <a:cs typeface="SF Mono" panose="020B0009000002000000" pitchFamily="49" charset="0"/>
              </a:rPr>
              <a:t> // SCENE2</a:t>
            </a:r>
            <a:endParaRPr lang="it-IT" sz="1000" dirty="0">
              <a:solidFill>
                <a:srgbClr val="DADADA"/>
              </a:solidFill>
              <a:latin typeface="SF Mono" panose="020B0009000002000000" pitchFamily="49" charset="0"/>
              <a:cs typeface="SF Mono" panose="020B0009000002000000" pitchFamily="49" charset="0"/>
            </a:endParaRPr>
          </a:p>
          <a:p>
            <a:pPr marL="180000">
              <a:lnSpc>
                <a:spcPct val="120000"/>
              </a:lnSpc>
            </a:pP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B5CEA8"/>
                </a:solidFill>
                <a:latin typeface="SF Mono" panose="020B0009000002000000" pitchFamily="49" charset="0"/>
                <a:cs typeface="SF Mono" panose="020B0009000002000000" pitchFamily="49" charset="0"/>
              </a:rPr>
              <a:t>2.5f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DADADA"/>
                </a:solidFill>
                <a:latin typeface="SF Mono" panose="020B0009000002000000" pitchFamily="49" charset="0"/>
                <a:cs typeface="SF Mono" panose="020B0009000002000000" pitchFamily="49" charset="0"/>
              </a:rPr>
              <a:t> </a:t>
            </a:r>
            <a:r>
              <a:rPr lang="it-IT" sz="1000" dirty="0">
                <a:solidFill>
                  <a:srgbClr val="B5CEA8"/>
                </a:solidFill>
                <a:latin typeface="SF Mono" panose="020B0009000002000000" pitchFamily="49" charset="0"/>
                <a:cs typeface="SF Mono" panose="020B0009000002000000" pitchFamily="49" charset="0"/>
              </a:rPr>
              <a:t>2.0f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DADADA"/>
                </a:solidFill>
                <a:latin typeface="SF Mono" panose="020B0009000002000000" pitchFamily="49" charset="0"/>
                <a:cs typeface="SF Mono" panose="020B0009000002000000" pitchFamily="49" charset="0"/>
              </a:rPr>
              <a:t> </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B5CEA8"/>
                </a:solidFill>
                <a:latin typeface="SF Mono" panose="020B0009000002000000" pitchFamily="49" charset="0"/>
                <a:cs typeface="SF Mono" panose="020B0009000002000000" pitchFamily="49" charset="0"/>
              </a:rPr>
              <a:t>2.5f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57A64A"/>
                </a:solidFill>
                <a:latin typeface="SF Mono" panose="020B0009000002000000" pitchFamily="49" charset="0"/>
                <a:cs typeface="SF Mono" panose="020B0009000002000000" pitchFamily="49" charset="0"/>
              </a:rPr>
              <a:t> // SCENE3</a:t>
            </a:r>
            <a:endParaRPr lang="it-IT" sz="1000" dirty="0">
              <a:solidFill>
                <a:srgbClr val="DADADA"/>
              </a:solidFill>
              <a:latin typeface="SF Mono" panose="020B0009000002000000" pitchFamily="49" charset="0"/>
              <a:cs typeface="SF Mono" panose="020B0009000002000000" pitchFamily="49" charset="0"/>
            </a:endParaRPr>
          </a:p>
          <a:p>
            <a:pPr>
              <a:lnSpc>
                <a:spcPct val="120000"/>
              </a:lnSpc>
            </a:pPr>
            <a:r>
              <a:rPr lang="it-IT" sz="1000" dirty="0">
                <a:solidFill>
                  <a:srgbClr val="B4B4B4"/>
                </a:solidFill>
                <a:latin typeface="SF Mono" panose="020B0009000002000000" pitchFamily="49" charset="0"/>
                <a:cs typeface="SF Mono" panose="020B0009000002000000" pitchFamily="49" charset="0"/>
              </a:rPr>
              <a:t>};</a:t>
            </a:r>
          </a:p>
        </p:txBody>
      </p:sp>
      <p:sp>
        <p:nvSpPr>
          <p:cNvPr id="19" name="CasellaDiTesto 18">
            <a:extLst>
              <a:ext uri="{FF2B5EF4-FFF2-40B4-BE49-F238E27FC236}">
                <a16:creationId xmlns:a16="http://schemas.microsoft.com/office/drawing/2014/main" id="{8559E75B-1B32-1C62-C0BA-6145F15E4AB6}"/>
              </a:ext>
            </a:extLst>
          </p:cNvPr>
          <p:cNvSpPr txBox="1"/>
          <p:nvPr/>
        </p:nvSpPr>
        <p:spPr>
          <a:xfrm>
            <a:off x="5682991" y="3306728"/>
            <a:ext cx="3101008" cy="770375"/>
          </a:xfrm>
          <a:prstGeom prst="roundRect">
            <a:avLst>
              <a:gd name="adj" fmla="val 19551"/>
            </a:avLst>
          </a:prstGeom>
          <a:solidFill>
            <a:schemeClr val="tx1">
              <a:lumMod val="75000"/>
            </a:schemeClr>
          </a:solidFill>
          <a:ln w="38100">
            <a:solidFill>
              <a:schemeClr val="bg2">
                <a:lumMod val="10000"/>
              </a:schemeClr>
            </a:solidFill>
          </a:ln>
        </p:spPr>
        <p:txBody>
          <a:bodyPr wrap="square" lIns="72000" tIns="72000" rIns="72000" bIns="72000">
            <a:spAutoFit/>
          </a:bodyPr>
          <a:lstStyle/>
          <a:p>
            <a:pPr>
              <a:lnSpc>
                <a:spcPct val="120000"/>
              </a:lnSpc>
            </a:pPr>
            <a:r>
              <a:rPr lang="it-IT" sz="1000" dirty="0">
                <a:solidFill>
                  <a:srgbClr val="4EC9B0"/>
                </a:solidFill>
                <a:latin typeface="SF Mono" panose="020B0009000002000000" pitchFamily="49" charset="0"/>
                <a:cs typeface="SF Mono" panose="020B0009000002000000" pitchFamily="49" charset="0"/>
              </a:rPr>
              <a:t>VECTOR3D</a:t>
            </a:r>
            <a:r>
              <a:rPr lang="it-IT" sz="1000" dirty="0">
                <a:solidFill>
                  <a:srgbClr val="DADADA"/>
                </a:solidFill>
                <a:latin typeface="SF Mono" panose="020B0009000002000000" pitchFamily="49" charset="0"/>
                <a:cs typeface="SF Mono" panose="020B0009000002000000" pitchFamily="49" charset="0"/>
              </a:rPr>
              <a:t> </a:t>
            </a:r>
            <a:r>
              <a:rPr lang="it-IT" sz="1000" dirty="0" err="1">
                <a:solidFill>
                  <a:srgbClr val="DCDCAA"/>
                </a:solidFill>
                <a:latin typeface="SF Mono" panose="020B0009000002000000" pitchFamily="49" charset="0"/>
                <a:cs typeface="SF Mono" panose="020B0009000002000000" pitchFamily="49" charset="0"/>
              </a:rPr>
              <a:t>lightPosition</a:t>
            </a:r>
            <a:r>
              <a:rPr lang="it-IT" sz="1000" dirty="0">
                <a:solidFill>
                  <a:srgbClr val="B4B4B4"/>
                </a:solidFill>
                <a:latin typeface="SF Mono" panose="020B0009000002000000" pitchFamily="49" charset="0"/>
                <a:cs typeface="SF Mono" panose="020B0009000002000000" pitchFamily="49" charset="0"/>
              </a:rPr>
              <a:t>(</a:t>
            </a:r>
          </a:p>
          <a:p>
            <a:pPr marL="180000">
              <a:lnSpc>
                <a:spcPct val="120000"/>
              </a:lnSpc>
            </a:pPr>
            <a:r>
              <a:rPr lang="it-IT" sz="1000" dirty="0">
                <a:solidFill>
                  <a:srgbClr val="B5CEA8"/>
                </a:solidFill>
                <a:latin typeface="SF Mono" panose="020B0009000002000000" pitchFamily="49" charset="0"/>
                <a:cs typeface="SF Mono" panose="020B0009000002000000" pitchFamily="49" charset="0"/>
              </a:rPr>
              <a:t>2.0f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DADADA"/>
                </a:solidFill>
                <a:latin typeface="SF Mono" panose="020B0009000002000000" pitchFamily="49" charset="0"/>
                <a:cs typeface="SF Mono" panose="020B0009000002000000" pitchFamily="49" charset="0"/>
              </a:rPr>
              <a:t> </a:t>
            </a:r>
            <a:r>
              <a:rPr lang="it-IT" sz="1000" dirty="0">
                <a:solidFill>
                  <a:srgbClr val="B5CEA8"/>
                </a:solidFill>
                <a:latin typeface="SF Mono" panose="020B0009000002000000" pitchFamily="49" charset="0"/>
                <a:cs typeface="SF Mono" panose="020B0009000002000000" pitchFamily="49" charset="0"/>
              </a:rPr>
              <a:t>3.0f</a:t>
            </a:r>
            <a:r>
              <a:rPr lang="it-IT" sz="1000" dirty="0">
                <a:solidFill>
                  <a:srgbClr val="B4B4B4"/>
                </a:solidFill>
                <a:latin typeface="SF Mono" panose="020B0009000002000000" pitchFamily="49" charset="0"/>
                <a:cs typeface="SF Mono" panose="020B0009000002000000" pitchFamily="49" charset="0"/>
              </a:rPr>
              <a:t>,-</a:t>
            </a:r>
            <a:r>
              <a:rPr lang="it-IT" sz="1000" dirty="0">
                <a:solidFill>
                  <a:srgbClr val="B5CEA8"/>
                </a:solidFill>
                <a:latin typeface="SF Mono" panose="020B0009000002000000" pitchFamily="49" charset="0"/>
                <a:cs typeface="SF Mono" panose="020B0009000002000000" pitchFamily="49" charset="0"/>
              </a:rPr>
              <a:t>2.0f</a:t>
            </a:r>
          </a:p>
          <a:p>
            <a:pPr>
              <a:lnSpc>
                <a:spcPct val="120000"/>
              </a:lnSpc>
            </a:pPr>
            <a:r>
              <a:rPr lang="it-IT" sz="1000" dirty="0">
                <a:solidFill>
                  <a:srgbClr val="B4B4B4"/>
                </a:solidFill>
                <a:latin typeface="SF Mono" panose="020B0009000002000000" pitchFamily="49" charset="0"/>
                <a:cs typeface="SF Mono" panose="020B0009000002000000" pitchFamily="49" charset="0"/>
              </a:rPr>
              <a:t>);</a:t>
            </a:r>
          </a:p>
        </p:txBody>
      </p:sp>
    </p:spTree>
    <p:extLst>
      <p:ext uri="{BB962C8B-B14F-4D97-AF65-F5344CB8AC3E}">
        <p14:creationId xmlns:p14="http://schemas.microsoft.com/office/powerpoint/2010/main" val="3415580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par>
                                <p:cTn id="13" presetID="10" presetClass="entr" presetSubtype="0" fill="hold" grpId="0" nodeType="withEffect">
                                  <p:stCondLst>
                                    <p:cond delay="100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Scena 1</a:t>
            </a:r>
          </a:p>
        </p:txBody>
      </p:sp>
      <p:pic>
        <p:nvPicPr>
          <p:cNvPr id="7" name="!!scenarioC-immagine">
            <a:extLst>
              <a:ext uri="{FF2B5EF4-FFF2-40B4-BE49-F238E27FC236}">
                <a16:creationId xmlns:a16="http://schemas.microsoft.com/office/drawing/2014/main" id="{FE49125E-A7F6-727C-7F52-83E16B71BF87}"/>
              </a:ext>
            </a:extLst>
          </p:cNvPr>
          <p:cNvPicPr preferRelativeResize="0">
            <a:picLocks noChangeAspect="1"/>
          </p:cNvPicPr>
          <p:nvPr/>
        </p:nvPicPr>
        <p:blipFill rotWithShape="1">
          <a:blip r:embed="rId3"/>
          <a:srcRect t="-4659" b="-4659"/>
          <a:stretch/>
        </p:blipFill>
        <p:spPr>
          <a:xfrm>
            <a:off x="1898092" y="959781"/>
            <a:ext cx="3827483" cy="4320000"/>
          </a:xfrm>
          <a:prstGeom prst="roundRect">
            <a:avLst>
              <a:gd name="adj" fmla="val 9558"/>
            </a:avLst>
          </a:prstGeom>
          <a:ln w="38100">
            <a:noFill/>
          </a:ln>
        </p:spPr>
      </p:pic>
      <p:sp>
        <p:nvSpPr>
          <p:cNvPr id="4" name="CasellaDiTesto 3">
            <a:extLst>
              <a:ext uri="{FF2B5EF4-FFF2-40B4-BE49-F238E27FC236}">
                <a16:creationId xmlns:a16="http://schemas.microsoft.com/office/drawing/2014/main" id="{BE012F62-B235-6914-9AB4-F40C00A007B5}"/>
              </a:ext>
            </a:extLst>
          </p:cNvPr>
          <p:cNvSpPr txBox="1"/>
          <p:nvPr/>
        </p:nvSpPr>
        <p:spPr>
          <a:xfrm>
            <a:off x="5724787" y="1157021"/>
            <a:ext cx="3060000" cy="637815"/>
          </a:xfrm>
          <a:prstGeom prst="roundRect">
            <a:avLst>
              <a:gd name="adj" fmla="val 17125"/>
            </a:avLst>
          </a:prstGeom>
          <a:solidFill>
            <a:schemeClr val="tx1">
              <a:lumMod val="75000"/>
            </a:schemeClr>
          </a:solidFill>
          <a:ln w="38100">
            <a:solidFill>
              <a:schemeClr val="bg2">
                <a:lumMod val="10000"/>
              </a:schemeClr>
            </a:solidFill>
          </a:ln>
        </p:spPr>
        <p:txBody>
          <a:bodyPr wrap="square" lIns="72000" tIns="72000" rIns="72000" bIns="72000">
            <a:spAutoFit/>
          </a:bodyPr>
          <a:lstStyle/>
          <a:p>
            <a:pPr>
              <a:lnSpc>
                <a:spcPct val="120000"/>
              </a:lnSpc>
            </a:pPr>
            <a:r>
              <a:rPr lang="it-IT" sz="800" dirty="0">
                <a:solidFill>
                  <a:srgbClr val="DCDCAA"/>
                </a:solidFill>
                <a:latin typeface="SF Mono" panose="020B0009000002000000" pitchFamily="49" charset="0"/>
                <a:cs typeface="SF Mono" panose="020B0009000002000000" pitchFamily="49" charset="0"/>
              </a:rPr>
              <a:t>glColor3fv</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BLUE</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glScalef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1.0f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0.05f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1.0f</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glutSolidCube</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4.0f</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p:txBody>
      </p:sp>
      <p:sp>
        <p:nvSpPr>
          <p:cNvPr id="12" name="CasellaDiTesto 11">
            <a:extLst>
              <a:ext uri="{FF2B5EF4-FFF2-40B4-BE49-F238E27FC236}">
                <a16:creationId xmlns:a16="http://schemas.microsoft.com/office/drawing/2014/main" id="{AFD3CD17-DF8A-5B50-8B05-7C1293250E6F}"/>
              </a:ext>
            </a:extLst>
          </p:cNvPr>
          <p:cNvSpPr txBox="1"/>
          <p:nvPr/>
        </p:nvSpPr>
        <p:spPr>
          <a:xfrm>
            <a:off x="5724787" y="1896073"/>
            <a:ext cx="3060000" cy="801264"/>
          </a:xfrm>
          <a:prstGeom prst="roundRect">
            <a:avLst>
              <a:gd name="adj" fmla="val 17125"/>
            </a:avLst>
          </a:prstGeom>
          <a:solidFill>
            <a:schemeClr val="tx1">
              <a:lumMod val="75000"/>
            </a:schemeClr>
          </a:solidFill>
          <a:ln w="38100">
            <a:solidFill>
              <a:schemeClr val="bg2">
                <a:lumMod val="10000"/>
              </a:schemeClr>
            </a:solidFill>
          </a:ln>
        </p:spPr>
        <p:txBody>
          <a:bodyPr wrap="square" lIns="72000" tIns="72000" rIns="72000" bIns="72000" anchor="ctr">
            <a:spAutoFit/>
          </a:bodyPr>
          <a:lstStyle/>
          <a:p>
            <a:pPr>
              <a:lnSpc>
                <a:spcPct val="120000"/>
              </a:lnSpc>
            </a:pPr>
            <a:r>
              <a:rPr lang="it-IT" sz="800" dirty="0">
                <a:solidFill>
                  <a:srgbClr val="DCDCAA"/>
                </a:solidFill>
                <a:latin typeface="SF Mono" panose="020B0009000002000000" pitchFamily="49" charset="0"/>
                <a:cs typeface="SF Mono" panose="020B0009000002000000" pitchFamily="49" charset="0"/>
              </a:rPr>
              <a:t>glColor3fv</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RED</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glTranslatef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0.5f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glRotatef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90.0f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1.0f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glutSolidTorus</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0.2</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0.5</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24</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48</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p:txBody>
      </p:sp>
      <p:sp>
        <p:nvSpPr>
          <p:cNvPr id="13" name="CasellaDiTesto 12">
            <a:extLst>
              <a:ext uri="{FF2B5EF4-FFF2-40B4-BE49-F238E27FC236}">
                <a16:creationId xmlns:a16="http://schemas.microsoft.com/office/drawing/2014/main" id="{31BB4CC4-E7E4-884F-3B2C-62A31A5FE531}"/>
              </a:ext>
            </a:extLst>
          </p:cNvPr>
          <p:cNvSpPr txBox="1"/>
          <p:nvPr/>
        </p:nvSpPr>
        <p:spPr>
          <a:xfrm>
            <a:off x="5724787" y="2798573"/>
            <a:ext cx="3060000" cy="2146052"/>
          </a:xfrm>
          <a:prstGeom prst="roundRect">
            <a:avLst>
              <a:gd name="adj" fmla="val 7210"/>
            </a:avLst>
          </a:prstGeom>
          <a:solidFill>
            <a:schemeClr val="tx1">
              <a:lumMod val="75000"/>
            </a:schemeClr>
          </a:solidFill>
          <a:ln w="38100">
            <a:solidFill>
              <a:schemeClr val="bg2">
                <a:lumMod val="10000"/>
              </a:schemeClr>
            </a:solidFill>
          </a:ln>
        </p:spPr>
        <p:txBody>
          <a:bodyPr wrap="square" lIns="72000" tIns="72000" rIns="72000" bIns="72000" anchor="b">
            <a:spAutoFit/>
          </a:bodyPr>
          <a:lstStyle/>
          <a:p>
            <a:pPr>
              <a:lnSpc>
                <a:spcPct val="120000"/>
              </a:lnSpc>
            </a:pPr>
            <a:r>
              <a:rPr lang="it-IT" sz="800" dirty="0" err="1">
                <a:solidFill>
                  <a:srgbClr val="DCDCAA"/>
                </a:solidFill>
                <a:latin typeface="SF Mono" panose="020B0009000002000000" pitchFamily="49" charset="0"/>
                <a:cs typeface="SF Mono" panose="020B0009000002000000" pitchFamily="49" charset="0"/>
              </a:rPr>
              <a:t>glRotatef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angle</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1.0f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a:solidFill>
                  <a:srgbClr val="DCDCAA"/>
                </a:solidFill>
                <a:latin typeface="SF Mono" panose="020B0009000002000000" pitchFamily="49" charset="0"/>
                <a:cs typeface="SF Mono" panose="020B0009000002000000" pitchFamily="49" charset="0"/>
              </a:rPr>
              <a:t>glColor3fv</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GREEN</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spcBef>
                <a:spcPts val="600"/>
              </a:spcBef>
            </a:pPr>
            <a:r>
              <a:rPr lang="it-IT" sz="800" dirty="0" err="1">
                <a:solidFill>
                  <a:srgbClr val="DCDCAA"/>
                </a:solidFill>
                <a:latin typeface="SF Mono" panose="020B0009000002000000" pitchFamily="49" charset="0"/>
                <a:cs typeface="SF Mono" panose="020B0009000002000000" pitchFamily="49" charset="0"/>
              </a:rPr>
              <a:t>glTranslatef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0.45f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1.0f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0.4</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glutSolidSphere</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0.2</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24</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24</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spcBef>
                <a:spcPts val="600"/>
              </a:spcBef>
            </a:pPr>
            <a:r>
              <a:rPr lang="it-IT" sz="800" dirty="0" err="1">
                <a:solidFill>
                  <a:srgbClr val="DCDCAA"/>
                </a:solidFill>
                <a:latin typeface="SF Mono" panose="020B0009000002000000" pitchFamily="49" charset="0"/>
                <a:cs typeface="SF Mono" panose="020B0009000002000000" pitchFamily="49" charset="0"/>
              </a:rPr>
              <a:t>glTranslatef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0.9f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glutSolidSphere</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0.2</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24</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24</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spcBef>
                <a:spcPts val="600"/>
              </a:spcBef>
            </a:pPr>
            <a:r>
              <a:rPr lang="it-IT" sz="800" dirty="0" err="1">
                <a:solidFill>
                  <a:srgbClr val="DCDCAA"/>
                </a:solidFill>
                <a:latin typeface="SF Mono" panose="020B0009000002000000" pitchFamily="49" charset="0"/>
                <a:cs typeface="SF Mono" panose="020B0009000002000000" pitchFamily="49" charset="0"/>
              </a:rPr>
              <a:t>glTranslatef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0.9f</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glutSolidSphere</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0.2</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24</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24</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spcBef>
                <a:spcPts val="600"/>
              </a:spcBef>
            </a:pPr>
            <a:r>
              <a:rPr lang="it-IT" sz="800" dirty="0">
                <a:solidFill>
                  <a:srgbClr val="DCDCAA"/>
                </a:solidFill>
                <a:latin typeface="SF Mono" panose="020B0009000002000000" pitchFamily="49" charset="0"/>
                <a:cs typeface="SF Mono" panose="020B0009000002000000" pitchFamily="49" charset="0"/>
              </a:rPr>
              <a:t>glColor3fv</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YELLOW</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glTranslatef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0.9f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0.0f</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a:p>
            <a:pPr>
              <a:lnSpc>
                <a:spcPct val="120000"/>
              </a:lnSpc>
            </a:pPr>
            <a:r>
              <a:rPr lang="it-IT" sz="800" dirty="0" err="1">
                <a:solidFill>
                  <a:srgbClr val="DCDCAA"/>
                </a:solidFill>
                <a:latin typeface="SF Mono" panose="020B0009000002000000" pitchFamily="49" charset="0"/>
                <a:cs typeface="SF Mono" panose="020B0009000002000000" pitchFamily="49" charset="0"/>
              </a:rPr>
              <a:t>glutSolidSphere</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B5CEA8"/>
                </a:solidFill>
                <a:latin typeface="SF Mono" panose="020B0009000002000000" pitchFamily="49" charset="0"/>
                <a:cs typeface="SF Mono" panose="020B0009000002000000" pitchFamily="49" charset="0"/>
              </a:rPr>
              <a:t>0.2</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24</a:t>
            </a:r>
            <a:r>
              <a:rPr lang="it-IT" sz="800" dirty="0">
                <a:solidFill>
                  <a:srgbClr val="B4B4B4"/>
                </a:solidFill>
                <a:latin typeface="SF Mono" panose="020B0009000002000000" pitchFamily="49" charset="0"/>
                <a:cs typeface="SF Mono" panose="020B0009000002000000" pitchFamily="49" charset="0"/>
              </a:rPr>
              <a:t>,</a:t>
            </a:r>
            <a:r>
              <a:rPr lang="it-IT" sz="800" dirty="0">
                <a:solidFill>
                  <a:srgbClr val="DADADA"/>
                </a:solidFill>
                <a:latin typeface="SF Mono" panose="020B0009000002000000" pitchFamily="49" charset="0"/>
                <a:cs typeface="SF Mono" panose="020B0009000002000000" pitchFamily="49" charset="0"/>
              </a:rPr>
              <a:t> </a:t>
            </a:r>
            <a:r>
              <a:rPr lang="it-IT" sz="800" dirty="0">
                <a:solidFill>
                  <a:srgbClr val="B5CEA8"/>
                </a:solidFill>
                <a:latin typeface="SF Mono" panose="020B0009000002000000" pitchFamily="49" charset="0"/>
                <a:cs typeface="SF Mono" panose="020B0009000002000000" pitchFamily="49" charset="0"/>
              </a:rPr>
              <a:t>24</a:t>
            </a:r>
            <a:r>
              <a:rPr lang="it-IT" sz="800" dirty="0">
                <a:solidFill>
                  <a:srgbClr val="B4B4B4"/>
                </a:solidFill>
                <a:latin typeface="SF Mono" panose="020B0009000002000000" pitchFamily="49" charset="0"/>
                <a:cs typeface="SF Mono" panose="020B0009000002000000" pitchFamily="49" charset="0"/>
              </a:rPr>
              <a:t>);</a:t>
            </a:r>
            <a:endParaRPr lang="it-IT" sz="800" dirty="0">
              <a:solidFill>
                <a:srgbClr val="DADADA"/>
              </a:solidFill>
              <a:latin typeface="SF Mono" panose="020B0009000002000000" pitchFamily="49" charset="0"/>
              <a:cs typeface="SF Mono" panose="020B0009000002000000" pitchFamily="49" charset="0"/>
            </a:endParaRPr>
          </a:p>
        </p:txBody>
      </p:sp>
    </p:spTree>
    <p:extLst>
      <p:ext uri="{BB962C8B-B14F-4D97-AF65-F5344CB8AC3E}">
        <p14:creationId xmlns:p14="http://schemas.microsoft.com/office/powerpoint/2010/main" val="4235540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fade">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2" grpId="0" animBg="1"/>
      <p:bldP spid="13"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Scena 2</a:t>
            </a:r>
          </a:p>
        </p:txBody>
      </p:sp>
      <p:pic>
        <p:nvPicPr>
          <p:cNvPr id="6" name="!!scenarioC-immagine">
            <a:extLst>
              <a:ext uri="{FF2B5EF4-FFF2-40B4-BE49-F238E27FC236}">
                <a16:creationId xmlns:a16="http://schemas.microsoft.com/office/drawing/2014/main" id="{FEE18A3B-16B1-D4E8-813C-065B4B8FB1C0}"/>
              </a:ext>
            </a:extLst>
          </p:cNvPr>
          <p:cNvPicPr preferRelativeResize="0">
            <a:picLocks noChangeAspect="1"/>
          </p:cNvPicPr>
          <p:nvPr/>
        </p:nvPicPr>
        <p:blipFill rotWithShape="1">
          <a:blip r:embed="rId3"/>
          <a:srcRect t="-4612" b="-4612"/>
          <a:stretch/>
        </p:blipFill>
        <p:spPr>
          <a:xfrm>
            <a:off x="1898091" y="948661"/>
            <a:ext cx="3810004" cy="4320000"/>
          </a:xfrm>
          <a:prstGeom prst="roundRect">
            <a:avLst>
              <a:gd name="adj" fmla="val 9558"/>
            </a:avLst>
          </a:prstGeom>
          <a:ln w="38100">
            <a:noFill/>
          </a:ln>
        </p:spPr>
      </p:pic>
      <p:sp>
        <p:nvSpPr>
          <p:cNvPr id="3" name="CasellaDiTesto 2">
            <a:extLst>
              <a:ext uri="{FF2B5EF4-FFF2-40B4-BE49-F238E27FC236}">
                <a16:creationId xmlns:a16="http://schemas.microsoft.com/office/drawing/2014/main" id="{EB11AF55-1DF8-F2A4-CFDD-589E636FCEEC}"/>
              </a:ext>
            </a:extLst>
          </p:cNvPr>
          <p:cNvSpPr txBox="1"/>
          <p:nvPr/>
        </p:nvSpPr>
        <p:spPr>
          <a:xfrm>
            <a:off x="5723999" y="1157021"/>
            <a:ext cx="3060000" cy="620575"/>
          </a:xfrm>
          <a:prstGeom prst="roundRect">
            <a:avLst>
              <a:gd name="adj" fmla="val 26948"/>
            </a:avLst>
          </a:prstGeom>
          <a:solidFill>
            <a:schemeClr val="tx1">
              <a:lumMod val="75000"/>
            </a:schemeClr>
          </a:solidFill>
          <a:ln w="38100">
            <a:solidFill>
              <a:schemeClr val="bg2">
                <a:lumMod val="10000"/>
              </a:schemeClr>
            </a:solidFill>
          </a:ln>
        </p:spPr>
        <p:txBody>
          <a:bodyPr wrap="square" lIns="72000" tIns="72000" rIns="72000" bIns="72000">
            <a:spAutoFit/>
          </a:bodyPr>
          <a:lstStyle/>
          <a:p>
            <a:r>
              <a:rPr lang="it-IT" sz="900" dirty="0">
                <a:solidFill>
                  <a:srgbClr val="DCDCAA"/>
                </a:solidFill>
                <a:latin typeface="SF Mono" panose="020B0009000002000000" pitchFamily="49" charset="0"/>
                <a:cs typeface="SF Mono" panose="020B0009000002000000" pitchFamily="49" charset="0"/>
              </a:rPr>
              <a:t>glColor3fv</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BROWN</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r>
              <a:rPr lang="it-IT" sz="900" dirty="0" err="1">
                <a:solidFill>
                  <a:srgbClr val="DCDCAA"/>
                </a:solidFill>
                <a:latin typeface="SF Mono" panose="020B0009000002000000" pitchFamily="49" charset="0"/>
                <a:cs typeface="SF Mono" panose="020B0009000002000000" pitchFamily="49" charset="0"/>
              </a:rPr>
              <a:t>glScalef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1.0f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0.05f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1.0f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r>
              <a:rPr lang="it-IT" sz="900" dirty="0" err="1">
                <a:solidFill>
                  <a:srgbClr val="DCDCAA"/>
                </a:solidFill>
                <a:latin typeface="SF Mono" panose="020B0009000002000000" pitchFamily="49" charset="0"/>
                <a:cs typeface="SF Mono" panose="020B0009000002000000" pitchFamily="49" charset="0"/>
              </a:rPr>
              <a:t>glutSolidCube</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4.5f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p:txBody>
      </p:sp>
      <p:sp>
        <p:nvSpPr>
          <p:cNvPr id="12" name="CasellaDiTesto 11">
            <a:extLst>
              <a:ext uri="{FF2B5EF4-FFF2-40B4-BE49-F238E27FC236}">
                <a16:creationId xmlns:a16="http://schemas.microsoft.com/office/drawing/2014/main" id="{889BB582-C4FF-CC4E-1CF3-C84F9B4D5B5C}"/>
              </a:ext>
            </a:extLst>
          </p:cNvPr>
          <p:cNvSpPr txBox="1"/>
          <p:nvPr/>
        </p:nvSpPr>
        <p:spPr>
          <a:xfrm>
            <a:off x="5723999" y="2061261"/>
            <a:ext cx="3060000" cy="2900303"/>
          </a:xfrm>
          <a:prstGeom prst="roundRect">
            <a:avLst>
              <a:gd name="adj" fmla="val 6683"/>
            </a:avLst>
          </a:prstGeom>
          <a:solidFill>
            <a:schemeClr val="tx1">
              <a:lumMod val="75000"/>
            </a:schemeClr>
          </a:solidFill>
          <a:ln w="38100">
            <a:solidFill>
              <a:schemeClr val="bg2">
                <a:lumMod val="10000"/>
              </a:schemeClr>
            </a:solidFill>
          </a:ln>
        </p:spPr>
        <p:txBody>
          <a:bodyPr wrap="square" lIns="72000" tIns="72000" rIns="72000" bIns="72000">
            <a:spAutoFit/>
          </a:bodyPr>
          <a:lstStyle/>
          <a:p>
            <a:r>
              <a:rPr lang="it-IT" sz="900" dirty="0" err="1">
                <a:solidFill>
                  <a:srgbClr val="DCDCAA"/>
                </a:solidFill>
                <a:latin typeface="SF Mono" panose="020B0009000002000000" pitchFamily="49" charset="0"/>
                <a:cs typeface="SF Mono" panose="020B0009000002000000" pitchFamily="49" charset="0"/>
              </a:rPr>
              <a:t>glTranslatef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0.7f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0.5f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0.7f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br>
              <a:rPr lang="it-IT" sz="900" dirty="0">
                <a:solidFill>
                  <a:srgbClr val="DADADA"/>
                </a:solidFill>
                <a:latin typeface="SF Mono" panose="020B0009000002000000" pitchFamily="49" charset="0"/>
                <a:cs typeface="SF Mono" panose="020B0009000002000000" pitchFamily="49" charset="0"/>
              </a:rPr>
            </a:br>
            <a:r>
              <a:rPr lang="it-IT" sz="900" dirty="0">
                <a:solidFill>
                  <a:srgbClr val="D8A0DF"/>
                </a:solidFill>
                <a:latin typeface="SF Mono" panose="020B0009000002000000" pitchFamily="49" charset="0"/>
                <a:cs typeface="SF Mono" panose="020B0009000002000000" pitchFamily="49" charset="0"/>
              </a:rPr>
              <a:t>for</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l1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l1 </a:t>
            </a:r>
            <a:r>
              <a:rPr lang="it-IT" sz="900" dirty="0">
                <a:solidFill>
                  <a:srgbClr val="B4B4B4"/>
                </a:solidFill>
                <a:latin typeface="SF Mono" panose="020B0009000002000000" pitchFamily="49" charset="0"/>
                <a:cs typeface="SF Mono" panose="020B0009000002000000" pitchFamily="49" charset="0"/>
              </a:rPr>
              <a:t>&lt;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3</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l1</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108000"/>
            <a:r>
              <a:rPr lang="it-IT" sz="900" dirty="0" err="1">
                <a:solidFill>
                  <a:srgbClr val="DCDCAA"/>
                </a:solidFill>
                <a:latin typeface="SF Mono" panose="020B0009000002000000" pitchFamily="49" charset="0"/>
                <a:cs typeface="SF Mono" panose="020B0009000002000000" pitchFamily="49" charset="0"/>
              </a:rPr>
              <a:t>glPushMatrix</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108000"/>
            <a:r>
              <a:rPr lang="it-IT" sz="900" dirty="0">
                <a:solidFill>
                  <a:srgbClr val="D8A0DF"/>
                </a:solidFill>
                <a:latin typeface="SF Mono" panose="020B0009000002000000" pitchFamily="49" charset="0"/>
                <a:cs typeface="SF Mono" panose="020B0009000002000000" pitchFamily="49" charset="0"/>
              </a:rPr>
              <a:t>for</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l2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l2 </a:t>
            </a:r>
            <a:r>
              <a:rPr lang="it-IT" sz="900" dirty="0">
                <a:solidFill>
                  <a:srgbClr val="B4B4B4"/>
                </a:solidFill>
                <a:latin typeface="SF Mono" panose="020B0009000002000000" pitchFamily="49" charset="0"/>
                <a:cs typeface="SF Mono" panose="020B0009000002000000" pitchFamily="49" charset="0"/>
              </a:rPr>
              <a:t>&lt;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9</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l2</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216000"/>
            <a:r>
              <a:rPr lang="it-IT" sz="900" dirty="0" err="1">
                <a:solidFill>
                  <a:srgbClr val="D8A0DF"/>
                </a:solidFill>
                <a:latin typeface="SF Mono" panose="020B0009000002000000" pitchFamily="49" charset="0"/>
                <a:cs typeface="SF Mono" panose="020B0009000002000000" pitchFamily="49" charset="0"/>
              </a:rPr>
              <a:t>if</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l1</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l2</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2</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324000"/>
            <a:r>
              <a:rPr lang="it-IT" sz="900" dirty="0">
                <a:solidFill>
                  <a:srgbClr val="DCDCAA"/>
                </a:solidFill>
                <a:latin typeface="SF Mono" panose="020B0009000002000000" pitchFamily="49" charset="0"/>
                <a:cs typeface="SF Mono" panose="020B0009000002000000" pitchFamily="49" charset="0"/>
              </a:rPr>
              <a:t>glColor3fv</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CHRISTMAS_GREEN</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216000"/>
            <a:r>
              <a:rPr lang="it-IT" sz="900" dirty="0">
                <a:solidFill>
                  <a:srgbClr val="D8A0DF"/>
                </a:solidFill>
                <a:latin typeface="SF Mono" panose="020B0009000002000000" pitchFamily="49" charset="0"/>
                <a:cs typeface="SF Mono" panose="020B0009000002000000" pitchFamily="49" charset="0"/>
              </a:rPr>
              <a:t>else</a:t>
            </a:r>
            <a:endParaRPr lang="it-IT" sz="900" dirty="0">
              <a:solidFill>
                <a:srgbClr val="DADADA"/>
              </a:solidFill>
              <a:latin typeface="SF Mono" panose="020B0009000002000000" pitchFamily="49" charset="0"/>
              <a:cs typeface="SF Mono" panose="020B0009000002000000" pitchFamily="49" charset="0"/>
            </a:endParaRPr>
          </a:p>
          <a:p>
            <a:pPr marL="324000"/>
            <a:r>
              <a:rPr lang="it-IT" sz="900" dirty="0">
                <a:solidFill>
                  <a:srgbClr val="DCDCAA"/>
                </a:solidFill>
                <a:latin typeface="SF Mono" panose="020B0009000002000000" pitchFamily="49" charset="0"/>
                <a:cs typeface="SF Mono" panose="020B0009000002000000" pitchFamily="49" charset="0"/>
              </a:rPr>
              <a:t>glColor3fv</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CHRISTMAS_RED</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216000">
              <a:spcBef>
                <a:spcPts val="600"/>
              </a:spcBef>
            </a:pPr>
            <a:r>
              <a:rPr lang="it-IT" sz="900" dirty="0" err="1">
                <a:solidFill>
                  <a:srgbClr val="DCDCAA"/>
                </a:solidFill>
                <a:latin typeface="SF Mono" panose="020B0009000002000000" pitchFamily="49" charset="0"/>
                <a:cs typeface="SF Mono" panose="020B0009000002000000" pitchFamily="49" charset="0"/>
              </a:rPr>
              <a:t>glutSolidSphere</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0.2</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24</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24</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216000">
              <a:spcBef>
                <a:spcPts val="600"/>
              </a:spcBef>
            </a:pPr>
            <a:r>
              <a:rPr lang="it-IT" sz="900" dirty="0" err="1">
                <a:solidFill>
                  <a:srgbClr val="D8A0DF"/>
                </a:solidFill>
                <a:latin typeface="SF Mono" panose="020B0009000002000000" pitchFamily="49" charset="0"/>
                <a:cs typeface="SF Mono" panose="020B0009000002000000" pitchFamily="49" charset="0"/>
              </a:rPr>
              <a:t>if</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l2</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3</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2</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324000"/>
            <a:r>
              <a:rPr lang="it-IT" sz="900" dirty="0" err="1">
                <a:solidFill>
                  <a:srgbClr val="DCDCAA"/>
                </a:solidFill>
                <a:latin typeface="SF Mono" panose="020B0009000002000000" pitchFamily="49" charset="0"/>
                <a:cs typeface="SF Mono" panose="020B0009000002000000" pitchFamily="49" charset="0"/>
              </a:rPr>
              <a:t>glTranslatef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0.0f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0.5f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216000"/>
            <a:r>
              <a:rPr lang="it-IT" sz="900" dirty="0">
                <a:solidFill>
                  <a:srgbClr val="D8A0DF"/>
                </a:solidFill>
                <a:latin typeface="SF Mono" panose="020B0009000002000000" pitchFamily="49" charset="0"/>
                <a:cs typeface="SF Mono" panose="020B0009000002000000" pitchFamily="49" charset="0"/>
              </a:rPr>
              <a:t>else</a:t>
            </a:r>
            <a:endParaRPr lang="it-IT" sz="900" dirty="0">
              <a:solidFill>
                <a:srgbClr val="DADADA"/>
              </a:solidFill>
              <a:latin typeface="SF Mono" panose="020B0009000002000000" pitchFamily="49" charset="0"/>
              <a:cs typeface="SF Mono" panose="020B0009000002000000" pitchFamily="49" charset="0"/>
            </a:endParaRPr>
          </a:p>
          <a:p>
            <a:pPr marL="324000"/>
            <a:r>
              <a:rPr lang="it-IT" sz="900" dirty="0" err="1">
                <a:solidFill>
                  <a:srgbClr val="DCDCAA"/>
                </a:solidFill>
                <a:latin typeface="SF Mono" panose="020B0009000002000000" pitchFamily="49" charset="0"/>
                <a:cs typeface="SF Mono" panose="020B0009000002000000" pitchFamily="49" charset="0"/>
              </a:rPr>
              <a:t>glTranslatef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0.5f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1.0f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108000"/>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108000"/>
            <a:r>
              <a:rPr lang="it-IT" sz="900" dirty="0" err="1">
                <a:solidFill>
                  <a:srgbClr val="DCDCAA"/>
                </a:solidFill>
                <a:latin typeface="SF Mono" panose="020B0009000002000000" pitchFamily="49" charset="0"/>
                <a:cs typeface="SF Mono" panose="020B0009000002000000" pitchFamily="49" charset="0"/>
              </a:rPr>
              <a:t>glPopMatrix</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pPr marL="108000"/>
            <a:r>
              <a:rPr lang="it-IT" sz="900" dirty="0" err="1">
                <a:solidFill>
                  <a:srgbClr val="DCDCAA"/>
                </a:solidFill>
                <a:latin typeface="SF Mono" panose="020B0009000002000000" pitchFamily="49" charset="0"/>
                <a:cs typeface="SF Mono" panose="020B0009000002000000" pitchFamily="49" charset="0"/>
              </a:rPr>
              <a:t>glTranslatef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0.0f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0.6f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0.0f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p:txBody>
      </p:sp>
    </p:spTree>
    <p:extLst>
      <p:ext uri="{BB962C8B-B14F-4D97-AF65-F5344CB8AC3E}">
        <p14:creationId xmlns:p14="http://schemas.microsoft.com/office/powerpoint/2010/main" val="3748170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Scena 3</a:t>
            </a:r>
          </a:p>
        </p:txBody>
      </p:sp>
      <p:pic>
        <p:nvPicPr>
          <p:cNvPr id="5" name="!!scenarioC-immagine">
            <a:extLst>
              <a:ext uri="{FF2B5EF4-FFF2-40B4-BE49-F238E27FC236}">
                <a16:creationId xmlns:a16="http://schemas.microsoft.com/office/drawing/2014/main" id="{25386C39-900E-5BFF-7B14-92125035A6CB}"/>
              </a:ext>
            </a:extLst>
          </p:cNvPr>
          <p:cNvPicPr preferRelativeResize="0">
            <a:picLocks noChangeAspect="1"/>
          </p:cNvPicPr>
          <p:nvPr/>
        </p:nvPicPr>
        <p:blipFill rotWithShape="1">
          <a:blip r:embed="rId3"/>
          <a:srcRect t="-4659" b="-4659"/>
          <a:stretch/>
        </p:blipFill>
        <p:spPr>
          <a:xfrm>
            <a:off x="1898092" y="958821"/>
            <a:ext cx="3827483" cy="4320000"/>
          </a:xfrm>
          <a:prstGeom prst="roundRect">
            <a:avLst>
              <a:gd name="adj" fmla="val 9558"/>
            </a:avLst>
          </a:prstGeom>
          <a:ln w="38100">
            <a:noFill/>
          </a:ln>
        </p:spPr>
      </p:pic>
      <p:sp>
        <p:nvSpPr>
          <p:cNvPr id="3" name="CasellaDiTesto 2">
            <a:extLst>
              <a:ext uri="{FF2B5EF4-FFF2-40B4-BE49-F238E27FC236}">
                <a16:creationId xmlns:a16="http://schemas.microsoft.com/office/drawing/2014/main" id="{EF44A136-3F7D-AEB9-CB84-E195494D5495}"/>
              </a:ext>
            </a:extLst>
          </p:cNvPr>
          <p:cNvSpPr txBox="1"/>
          <p:nvPr/>
        </p:nvSpPr>
        <p:spPr>
          <a:xfrm>
            <a:off x="5723999" y="2379960"/>
            <a:ext cx="3060000" cy="620575"/>
          </a:xfrm>
          <a:prstGeom prst="roundRect">
            <a:avLst>
              <a:gd name="adj" fmla="val 17125"/>
            </a:avLst>
          </a:prstGeom>
          <a:solidFill>
            <a:schemeClr val="tx1">
              <a:lumMod val="75000"/>
            </a:schemeClr>
          </a:solidFill>
          <a:ln w="38100">
            <a:solidFill>
              <a:schemeClr val="bg2">
                <a:lumMod val="10000"/>
              </a:schemeClr>
            </a:solidFill>
          </a:ln>
        </p:spPr>
        <p:txBody>
          <a:bodyPr wrap="square" lIns="72000" tIns="72000" rIns="72000" bIns="72000">
            <a:spAutoFit/>
          </a:bodyPr>
          <a:lstStyle/>
          <a:p>
            <a:r>
              <a:rPr lang="it-IT" sz="900" dirty="0">
                <a:solidFill>
                  <a:srgbClr val="DCDCAA"/>
                </a:solidFill>
                <a:latin typeface="SF Mono" panose="020B0009000002000000" pitchFamily="49" charset="0"/>
                <a:cs typeface="SF Mono" panose="020B0009000002000000" pitchFamily="49" charset="0"/>
              </a:rPr>
              <a:t>glColor3fv</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YELLOW_20</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r>
              <a:rPr lang="it-IT" sz="900" dirty="0" err="1">
                <a:solidFill>
                  <a:srgbClr val="DCDCAA"/>
                </a:solidFill>
                <a:latin typeface="SF Mono" panose="020B0009000002000000" pitchFamily="49" charset="0"/>
                <a:cs typeface="SF Mono" panose="020B0009000002000000" pitchFamily="49" charset="0"/>
              </a:rPr>
              <a:t>glScalef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1.0f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0.05f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1.0f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r>
              <a:rPr lang="it-IT" sz="900" dirty="0" err="1">
                <a:solidFill>
                  <a:srgbClr val="DCDCAA"/>
                </a:solidFill>
                <a:latin typeface="SF Mono" panose="020B0009000002000000" pitchFamily="49" charset="0"/>
                <a:cs typeface="SF Mono" panose="020B0009000002000000" pitchFamily="49" charset="0"/>
              </a:rPr>
              <a:t>glutSolidCube</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4.0f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p:txBody>
      </p:sp>
      <p:sp>
        <p:nvSpPr>
          <p:cNvPr id="4" name="CasellaDiTesto 3">
            <a:extLst>
              <a:ext uri="{FF2B5EF4-FFF2-40B4-BE49-F238E27FC236}">
                <a16:creationId xmlns:a16="http://schemas.microsoft.com/office/drawing/2014/main" id="{24199751-D32D-7D5B-C839-876ECDA43D5E}"/>
              </a:ext>
            </a:extLst>
          </p:cNvPr>
          <p:cNvSpPr txBox="1"/>
          <p:nvPr/>
        </p:nvSpPr>
        <p:spPr>
          <a:xfrm>
            <a:off x="5723999" y="3269960"/>
            <a:ext cx="3060000" cy="773809"/>
          </a:xfrm>
          <a:prstGeom prst="roundRect">
            <a:avLst>
              <a:gd name="adj" fmla="val 17125"/>
            </a:avLst>
          </a:prstGeom>
          <a:solidFill>
            <a:schemeClr val="tx1">
              <a:lumMod val="75000"/>
            </a:schemeClr>
          </a:solidFill>
          <a:ln w="38100">
            <a:solidFill>
              <a:schemeClr val="bg2">
                <a:lumMod val="10000"/>
              </a:schemeClr>
            </a:solidFill>
          </a:ln>
        </p:spPr>
        <p:txBody>
          <a:bodyPr wrap="square" lIns="72000" tIns="72000" rIns="72000" bIns="72000">
            <a:spAutoFit/>
          </a:bodyPr>
          <a:lstStyle/>
          <a:p>
            <a:r>
              <a:rPr lang="it-IT" sz="900" dirty="0" err="1">
                <a:solidFill>
                  <a:srgbClr val="DCDCAA"/>
                </a:solidFill>
                <a:latin typeface="SF Mono" panose="020B0009000002000000" pitchFamily="49" charset="0"/>
                <a:cs typeface="SF Mono" panose="020B0009000002000000" pitchFamily="49" charset="0"/>
              </a:rPr>
              <a:t>glTranslatef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0.0f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0.7f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0.0f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r>
              <a:rPr lang="it-IT" sz="900" dirty="0" err="1">
                <a:solidFill>
                  <a:srgbClr val="DCDCAA"/>
                </a:solidFill>
                <a:latin typeface="SF Mono" panose="020B0009000002000000" pitchFamily="49" charset="0"/>
                <a:cs typeface="SF Mono" panose="020B0009000002000000" pitchFamily="49" charset="0"/>
              </a:rPr>
              <a:t>glRotatef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40.0f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1.0f</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 </a:t>
            </a:r>
            <a:r>
              <a:rPr lang="it-IT" sz="900" dirty="0">
                <a:solidFill>
                  <a:srgbClr val="B5CEA8"/>
                </a:solidFill>
                <a:latin typeface="SF Mono" panose="020B0009000002000000" pitchFamily="49" charset="0"/>
                <a:cs typeface="SF Mono" panose="020B0009000002000000" pitchFamily="49" charset="0"/>
              </a:rPr>
              <a:t>0.0f</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r>
              <a:rPr lang="it-IT" sz="900" dirty="0">
                <a:solidFill>
                  <a:srgbClr val="DCDCAA"/>
                </a:solidFill>
                <a:latin typeface="SF Mono" panose="020B0009000002000000" pitchFamily="49" charset="0"/>
                <a:cs typeface="SF Mono" panose="020B0009000002000000" pitchFamily="49" charset="0"/>
              </a:rPr>
              <a:t>glColor3fv</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DADADA"/>
                </a:solidFill>
                <a:latin typeface="SF Mono" panose="020B0009000002000000" pitchFamily="49" charset="0"/>
                <a:cs typeface="SF Mono" panose="020B0009000002000000" pitchFamily="49" charset="0"/>
              </a:rPr>
              <a:t>GRAY_90</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a:p>
            <a:r>
              <a:rPr lang="it-IT" sz="900" dirty="0" err="1">
                <a:solidFill>
                  <a:srgbClr val="DCDCAA"/>
                </a:solidFill>
                <a:latin typeface="SF Mono" panose="020B0009000002000000" pitchFamily="49" charset="0"/>
                <a:cs typeface="SF Mono" panose="020B0009000002000000" pitchFamily="49" charset="0"/>
              </a:rPr>
              <a:t>glutSolidTeapot</a:t>
            </a:r>
            <a:r>
              <a:rPr lang="it-IT" sz="900" dirty="0">
                <a:solidFill>
                  <a:srgbClr val="B4B4B4"/>
                </a:solidFill>
                <a:latin typeface="SF Mono" panose="020B0009000002000000" pitchFamily="49" charset="0"/>
                <a:cs typeface="SF Mono" panose="020B0009000002000000" pitchFamily="49" charset="0"/>
              </a:rPr>
              <a:t>(</a:t>
            </a:r>
            <a:r>
              <a:rPr lang="it-IT" sz="900" dirty="0">
                <a:solidFill>
                  <a:srgbClr val="B5CEA8"/>
                </a:solidFill>
                <a:latin typeface="SF Mono" panose="020B0009000002000000" pitchFamily="49" charset="0"/>
                <a:cs typeface="SF Mono" panose="020B0009000002000000" pitchFamily="49" charset="0"/>
              </a:rPr>
              <a:t>0.6</a:t>
            </a:r>
            <a:r>
              <a:rPr lang="it-IT" sz="900" dirty="0">
                <a:solidFill>
                  <a:srgbClr val="B4B4B4"/>
                </a:solidFill>
                <a:latin typeface="SF Mono" panose="020B0009000002000000" pitchFamily="49" charset="0"/>
                <a:cs typeface="SF Mono" panose="020B0009000002000000" pitchFamily="49" charset="0"/>
              </a:rPr>
              <a:t>);</a:t>
            </a:r>
            <a:endParaRPr lang="it-IT" sz="900" dirty="0">
              <a:solidFill>
                <a:srgbClr val="DADADA"/>
              </a:solidFill>
              <a:latin typeface="SF Mono" panose="020B0009000002000000" pitchFamily="49" charset="0"/>
              <a:cs typeface="SF Mono" panose="020B0009000002000000" pitchFamily="49" charset="0"/>
            </a:endParaRPr>
          </a:p>
        </p:txBody>
      </p:sp>
    </p:spTree>
    <p:extLst>
      <p:ext uri="{BB962C8B-B14F-4D97-AF65-F5344CB8AC3E}">
        <p14:creationId xmlns:p14="http://schemas.microsoft.com/office/powerpoint/2010/main" val="21366362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94B5EEA5-F7FA-988C-6AED-43935AE257BC}"/>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AC30819-FB64-2DF6-2D08-E4EF5CB6BCD4}"/>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911D49B7-A7DF-D109-6BD4-0E2130BDB2FA}"/>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F9A46D0A-E7CE-11C8-43CB-5340EAB7EE67}"/>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3644903-F8B3-EBB9-3F64-789C99DA6EA3}"/>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0159D03B-97E5-1BB3-8093-1FF137D3BD77}"/>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9F33F99-BF2D-0908-0A72-591C5BE81D0F}"/>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70A6BE75-2D07-8799-875F-AA104EAC620E}"/>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0FB58A64-5D99-B586-3F8C-00CF561A2ED9}"/>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3DA9CA49-1913-5E29-C742-250811EECED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1DAFDD15-62B1-61CE-7845-E1AE743CBB68}"/>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C8EC60BB-FFE1-4E8D-66B7-94E57BF5F064}"/>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9756052-01AE-00FF-E01B-97B9E70FF3B0}"/>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65BA7C43-E23F-ADBA-384A-76338D31E6A6}"/>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B465285-AFAF-05DD-AC3E-B9F4635FFAFE}"/>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87016C2-DFCC-FA58-CF2C-D9D5D793129A}"/>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3">
            <a:extLst>
              <a:ext uri="{FF2B5EF4-FFF2-40B4-BE49-F238E27FC236}">
                <a16:creationId xmlns:a16="http://schemas.microsoft.com/office/drawing/2014/main" id="{D5C81567-771D-652D-662C-592671140806}"/>
              </a:ext>
            </a:extLst>
          </p:cNvPr>
          <p:cNvGrpSpPr/>
          <p:nvPr/>
        </p:nvGrpSpPr>
        <p:grpSpPr>
          <a:xfrm>
            <a:off x="-1800000" y="0"/>
            <a:ext cx="1388562" cy="5143500"/>
            <a:chOff x="-108001" y="0"/>
            <a:chExt cx="1388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413B49AF-F22F-D2CC-89DA-2911C154C9E9}"/>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0C189856-46F2-C36C-D7E8-A767909614DE}"/>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1">
            <a:extLst>
              <a:ext uri="{FF2B5EF4-FFF2-40B4-BE49-F238E27FC236}">
                <a16:creationId xmlns:a16="http://schemas.microsoft.com/office/drawing/2014/main" id="{D8D3764F-7A23-1759-82E4-DFE129274906}"/>
              </a:ext>
            </a:extLst>
          </p:cNvPr>
          <p:cNvSpPr>
            <a:spLocks noGrp="1"/>
          </p:cNvSpPr>
          <p:nvPr>
            <p:ph type="title"/>
          </p:nvPr>
        </p:nvSpPr>
        <p:spPr>
          <a:xfrm>
            <a:off x="723374" y="126000"/>
            <a:ext cx="8063999" cy="1031021"/>
          </a:xfrm>
        </p:spPr>
        <p:txBody>
          <a:bodyPr anchor="t" anchorCtr="0">
            <a:spAutoFit/>
          </a:bodyPr>
          <a:lstStyle/>
          <a:p>
            <a:pPr algn="r"/>
            <a:r>
              <a:rPr lang="it-IT" dirty="0">
                <a:solidFill>
                  <a:schemeClr val="bg2">
                    <a:lumMod val="10000"/>
                  </a:schemeClr>
                </a:solidFill>
              </a:rPr>
              <a:t>Generazione della shadow map</a:t>
            </a:r>
            <a:br>
              <a:rPr lang="it-IT" dirty="0">
                <a:solidFill>
                  <a:schemeClr val="bg2">
                    <a:lumMod val="10000"/>
                  </a:schemeClr>
                </a:solidFill>
              </a:rPr>
            </a:br>
            <a:r>
              <a:rPr lang="it-IT" sz="2000" b="0" dirty="0">
                <a:solidFill>
                  <a:schemeClr val="bg2">
                    <a:lumMod val="10000"/>
                  </a:schemeClr>
                </a:solidFill>
                <a:latin typeface="Outfit Medium" pitchFamily="2" charset="0"/>
              </a:rPr>
              <a:t>Il codice della procedura </a:t>
            </a:r>
            <a:r>
              <a:rPr lang="it-IT" sz="2000" b="0" dirty="0" err="1">
                <a:solidFill>
                  <a:schemeClr val="bg2">
                    <a:lumMod val="10000"/>
                  </a:schemeClr>
                </a:solidFill>
                <a:latin typeface="Outfit Medium" pitchFamily="2" charset="0"/>
              </a:rPr>
              <a:t>FirstStep</a:t>
            </a:r>
            <a:r>
              <a:rPr lang="it-IT" sz="2000" b="0" dirty="0">
                <a:solidFill>
                  <a:schemeClr val="bg2">
                    <a:lumMod val="10000"/>
                  </a:schemeClr>
                </a:solidFill>
                <a:latin typeface="Outfit Medium" pitchFamily="2" charset="0"/>
              </a:rPr>
              <a:t>()</a:t>
            </a:r>
          </a:p>
        </p:txBody>
      </p:sp>
      <p:sp>
        <p:nvSpPr>
          <p:cNvPr id="6" name="CasellaDiTesto 5">
            <a:extLst>
              <a:ext uri="{FF2B5EF4-FFF2-40B4-BE49-F238E27FC236}">
                <a16:creationId xmlns:a16="http://schemas.microsoft.com/office/drawing/2014/main" id="{73411FB8-1C1E-3365-9C75-628E14AB28DC}"/>
              </a:ext>
            </a:extLst>
          </p:cNvPr>
          <p:cNvSpPr txBox="1"/>
          <p:nvPr/>
        </p:nvSpPr>
        <p:spPr>
          <a:xfrm>
            <a:off x="1898092" y="1370128"/>
            <a:ext cx="4245394" cy="1896403"/>
          </a:xfrm>
          <a:prstGeom prst="roundRect">
            <a:avLst>
              <a:gd name="adj" fmla="val 10372"/>
            </a:avLst>
          </a:prstGeom>
          <a:solidFill>
            <a:schemeClr val="tx1">
              <a:lumMod val="75000"/>
            </a:schemeClr>
          </a:solidFill>
          <a:ln w="38100">
            <a:solidFill>
              <a:schemeClr val="bg2">
                <a:lumMod val="10000"/>
              </a:schemeClr>
            </a:solidFill>
          </a:ln>
        </p:spPr>
        <p:txBody>
          <a:bodyPr wrap="square" lIns="72000" tIns="72000" rIns="72000" bIns="72000" anchor="ctr" anchorCtr="0">
            <a:spAutoFit/>
          </a:bodyPr>
          <a:lstStyle/>
          <a:p>
            <a:pPr>
              <a:lnSpc>
                <a:spcPct val="120000"/>
              </a:lnSpc>
            </a:pPr>
            <a:r>
              <a:rPr lang="it-IT" sz="1000" dirty="0" err="1">
                <a:solidFill>
                  <a:srgbClr val="DADADA"/>
                </a:solidFill>
                <a:latin typeface="Menlo" panose="020B0609030804020204" pitchFamily="49" charset="0"/>
              </a:rPr>
              <a:t>eyePosition</a:t>
            </a:r>
            <a:r>
              <a:rPr lang="it-IT" sz="1000" dirty="0">
                <a:solidFill>
                  <a:srgbClr val="DADADA"/>
                </a:solidFill>
                <a:latin typeface="Menlo" panose="020B0609030804020204" pitchFamily="49" charset="0"/>
              </a:rPr>
              <a:t> </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EYE_LIGHT</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a:p>
            <a:pPr>
              <a:lnSpc>
                <a:spcPct val="120000"/>
              </a:lnSpc>
            </a:pPr>
            <a:br>
              <a:rPr lang="it-IT" sz="1000" dirty="0">
                <a:solidFill>
                  <a:srgbClr val="DADADA"/>
                </a:solidFill>
                <a:latin typeface="Menlo" panose="020B0609030804020204" pitchFamily="49" charset="0"/>
              </a:rPr>
            </a:br>
            <a:r>
              <a:rPr lang="it-IT" sz="1000" dirty="0" err="1">
                <a:solidFill>
                  <a:srgbClr val="DCDCAA"/>
                </a:solidFill>
                <a:latin typeface="Menlo" panose="020B0609030804020204" pitchFamily="49" charset="0"/>
              </a:rPr>
              <a:t>glMatrixMode</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GL_PROJECTION</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a:p>
            <a:pPr>
              <a:lnSpc>
                <a:spcPct val="120000"/>
              </a:lnSpc>
            </a:pPr>
            <a:r>
              <a:rPr lang="it-IT" sz="1000" dirty="0" err="1">
                <a:solidFill>
                  <a:srgbClr val="DCDCAA"/>
                </a:solidFill>
                <a:latin typeface="Menlo" panose="020B0609030804020204" pitchFamily="49" charset="0"/>
              </a:rPr>
              <a:t>glLoadMatrixf</a:t>
            </a:r>
            <a:r>
              <a:rPr lang="it-IT" sz="1000" dirty="0">
                <a:solidFill>
                  <a:srgbClr val="B4B4B4"/>
                </a:solidFill>
                <a:latin typeface="Menlo" panose="020B0609030804020204" pitchFamily="49" charset="0"/>
              </a:rPr>
              <a:t>(</a:t>
            </a:r>
            <a:r>
              <a:rPr lang="it-IT" sz="1000" dirty="0" err="1">
                <a:solidFill>
                  <a:srgbClr val="DADADA"/>
                </a:solidFill>
                <a:latin typeface="Menlo" panose="020B0609030804020204" pitchFamily="49" charset="0"/>
              </a:rPr>
              <a:t>lightProjectionMatrix</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a:p>
            <a:pPr>
              <a:lnSpc>
                <a:spcPct val="120000"/>
              </a:lnSpc>
            </a:pPr>
            <a:br>
              <a:rPr lang="it-IT" sz="1000" dirty="0">
                <a:solidFill>
                  <a:srgbClr val="DADADA"/>
                </a:solidFill>
                <a:latin typeface="Menlo" panose="020B0609030804020204" pitchFamily="49" charset="0"/>
              </a:rPr>
            </a:br>
            <a:r>
              <a:rPr lang="it-IT" sz="1000" dirty="0" err="1">
                <a:solidFill>
                  <a:srgbClr val="DCDCAA"/>
                </a:solidFill>
                <a:latin typeface="Menlo" panose="020B0609030804020204" pitchFamily="49" charset="0"/>
              </a:rPr>
              <a:t>glMatrixMode</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GL_MODELVIEW</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a:p>
            <a:pPr>
              <a:lnSpc>
                <a:spcPct val="120000"/>
              </a:lnSpc>
            </a:pPr>
            <a:r>
              <a:rPr lang="it-IT" sz="1000" dirty="0" err="1">
                <a:solidFill>
                  <a:srgbClr val="DCDCAA"/>
                </a:solidFill>
                <a:latin typeface="Menlo" panose="020B0609030804020204" pitchFamily="49" charset="0"/>
              </a:rPr>
              <a:t>glLoadMatrixf</a:t>
            </a:r>
            <a:r>
              <a:rPr lang="it-IT" sz="1000" dirty="0">
                <a:solidFill>
                  <a:srgbClr val="B4B4B4"/>
                </a:solidFill>
                <a:latin typeface="Menlo" panose="020B0609030804020204" pitchFamily="49" charset="0"/>
              </a:rPr>
              <a:t>(</a:t>
            </a:r>
            <a:r>
              <a:rPr lang="it-IT" sz="1000" dirty="0" err="1">
                <a:solidFill>
                  <a:srgbClr val="DADADA"/>
                </a:solidFill>
                <a:latin typeface="Menlo" panose="020B0609030804020204" pitchFamily="49" charset="0"/>
              </a:rPr>
              <a:t>lightViewMatrix</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a:p>
            <a:pPr>
              <a:lnSpc>
                <a:spcPct val="120000"/>
              </a:lnSpc>
            </a:pPr>
            <a:br>
              <a:rPr lang="it-IT" sz="1000" dirty="0">
                <a:solidFill>
                  <a:srgbClr val="DADADA"/>
                </a:solidFill>
                <a:latin typeface="Menlo" panose="020B0609030804020204" pitchFamily="49" charset="0"/>
              </a:rPr>
            </a:br>
            <a:r>
              <a:rPr lang="it-IT" sz="1000" dirty="0" err="1">
                <a:solidFill>
                  <a:srgbClr val="DCDCAA"/>
                </a:solidFill>
                <a:latin typeface="Menlo" panose="020B0609030804020204" pitchFamily="49" charset="0"/>
              </a:rPr>
              <a:t>glViewport</a:t>
            </a:r>
            <a:r>
              <a:rPr lang="it-IT" sz="1000" dirty="0">
                <a:solidFill>
                  <a:srgbClr val="B4B4B4"/>
                </a:solidFill>
                <a:latin typeface="Menlo" panose="020B0609030804020204" pitchFamily="49" charset="0"/>
              </a:rPr>
              <a:t>(</a:t>
            </a:r>
            <a:r>
              <a:rPr lang="it-IT" sz="1000" dirty="0">
                <a:solidFill>
                  <a:srgbClr val="B5CEA8"/>
                </a:solidFill>
                <a:latin typeface="Menlo" panose="020B0609030804020204" pitchFamily="49" charset="0"/>
              </a:rPr>
              <a:t>0</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a:solidFill>
                  <a:srgbClr val="B5CEA8"/>
                </a:solidFill>
                <a:latin typeface="Menlo" panose="020B0609030804020204" pitchFamily="49" charset="0"/>
              </a:rPr>
              <a:t>0</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err="1">
                <a:solidFill>
                  <a:srgbClr val="DADADA"/>
                </a:solidFill>
                <a:latin typeface="Menlo" panose="020B0609030804020204" pitchFamily="49" charset="0"/>
              </a:rPr>
              <a:t>shadowMapSize</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err="1">
                <a:solidFill>
                  <a:srgbClr val="DADADA"/>
                </a:solidFill>
                <a:latin typeface="Menlo" panose="020B0609030804020204" pitchFamily="49" charset="0"/>
              </a:rPr>
              <a:t>shadowMapSize</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p:txBody>
      </p:sp>
      <p:sp>
        <p:nvSpPr>
          <p:cNvPr id="11" name="CasellaDiTesto 10">
            <a:extLst>
              <a:ext uri="{FF2B5EF4-FFF2-40B4-BE49-F238E27FC236}">
                <a16:creationId xmlns:a16="http://schemas.microsoft.com/office/drawing/2014/main" id="{DB76DCFE-BEEE-C679-7891-AB0B30585E8B}"/>
              </a:ext>
            </a:extLst>
          </p:cNvPr>
          <p:cNvSpPr txBox="1"/>
          <p:nvPr/>
        </p:nvSpPr>
        <p:spPr>
          <a:xfrm>
            <a:off x="6421578" y="2760989"/>
            <a:ext cx="2365795" cy="796922"/>
          </a:xfrm>
          <a:prstGeom prst="roundRect">
            <a:avLst>
              <a:gd name="adj" fmla="val 24753"/>
            </a:avLst>
          </a:prstGeom>
          <a:solidFill>
            <a:schemeClr val="tx1">
              <a:lumMod val="75000"/>
            </a:schemeClr>
          </a:solidFill>
          <a:ln w="38100">
            <a:solidFill>
              <a:schemeClr val="bg2">
                <a:lumMod val="10000"/>
              </a:schemeClr>
            </a:solidFill>
          </a:ln>
        </p:spPr>
        <p:txBody>
          <a:bodyPr wrap="square" lIns="72000" tIns="72000" rIns="72000" bIns="72000" anchor="ctr" anchorCtr="0">
            <a:spAutoFit/>
          </a:bodyPr>
          <a:lstStyle/>
          <a:p>
            <a:pPr>
              <a:lnSpc>
                <a:spcPct val="120000"/>
              </a:lnSpc>
            </a:pPr>
            <a:r>
              <a:rPr lang="it-IT" sz="1000" dirty="0" err="1">
                <a:solidFill>
                  <a:srgbClr val="DCDCAA"/>
                </a:solidFill>
                <a:latin typeface="Menlo" panose="020B0609030804020204" pitchFamily="49" charset="0"/>
              </a:rPr>
              <a:t>glCullFace</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GL_FRONT</a:t>
            </a:r>
            <a:r>
              <a:rPr lang="it-IT" sz="1000" dirty="0">
                <a:solidFill>
                  <a:srgbClr val="B4B4B4"/>
                </a:solidFill>
                <a:latin typeface="Menlo" panose="020B0609030804020204" pitchFamily="49" charset="0"/>
              </a:rPr>
              <a:t>);</a:t>
            </a:r>
          </a:p>
          <a:p>
            <a:pPr>
              <a:lnSpc>
                <a:spcPct val="120000"/>
              </a:lnSpc>
            </a:pPr>
            <a:r>
              <a:rPr lang="it-IT" sz="1000" dirty="0" err="1">
                <a:solidFill>
                  <a:srgbClr val="DCDCAA"/>
                </a:solidFill>
                <a:latin typeface="Menlo" panose="020B0609030804020204" pitchFamily="49" charset="0"/>
              </a:rPr>
              <a:t>glShadeModel</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GL_FLAT</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a:p>
            <a:pPr>
              <a:lnSpc>
                <a:spcPct val="120000"/>
              </a:lnSpc>
            </a:pPr>
            <a:r>
              <a:rPr lang="it-IT" sz="1000" dirty="0" err="1">
                <a:solidFill>
                  <a:srgbClr val="DCDCAA"/>
                </a:solidFill>
                <a:latin typeface="Menlo" panose="020B0609030804020204" pitchFamily="49" charset="0"/>
              </a:rPr>
              <a:t>DrawScene</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angle</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scene</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p:txBody>
      </p:sp>
      <p:sp>
        <p:nvSpPr>
          <p:cNvPr id="12" name="CasellaDiTesto 11">
            <a:extLst>
              <a:ext uri="{FF2B5EF4-FFF2-40B4-BE49-F238E27FC236}">
                <a16:creationId xmlns:a16="http://schemas.microsoft.com/office/drawing/2014/main" id="{D537F619-D58E-E3B0-2DB9-4E959939D83F}"/>
              </a:ext>
            </a:extLst>
          </p:cNvPr>
          <p:cNvSpPr txBox="1"/>
          <p:nvPr/>
        </p:nvSpPr>
        <p:spPr>
          <a:xfrm>
            <a:off x="3639803" y="4011932"/>
            <a:ext cx="5147570" cy="796922"/>
          </a:xfrm>
          <a:prstGeom prst="roundRect">
            <a:avLst>
              <a:gd name="adj" fmla="val 24753"/>
            </a:avLst>
          </a:prstGeom>
          <a:solidFill>
            <a:schemeClr val="tx1">
              <a:lumMod val="75000"/>
            </a:schemeClr>
          </a:solidFill>
          <a:ln w="38100">
            <a:solidFill>
              <a:schemeClr val="bg2">
                <a:lumMod val="10000"/>
              </a:schemeClr>
            </a:solidFill>
          </a:ln>
        </p:spPr>
        <p:txBody>
          <a:bodyPr wrap="square" lIns="72000" tIns="72000" rIns="72000" bIns="72000" anchor="ctr" anchorCtr="0">
            <a:spAutoFit/>
          </a:bodyPr>
          <a:lstStyle/>
          <a:p>
            <a:pPr>
              <a:lnSpc>
                <a:spcPct val="120000"/>
              </a:lnSpc>
            </a:pPr>
            <a:r>
              <a:rPr lang="it-IT" sz="1000" dirty="0" err="1">
                <a:solidFill>
                  <a:srgbClr val="DCDCAA"/>
                </a:solidFill>
                <a:latin typeface="Menlo" panose="020B0609030804020204" pitchFamily="49" charset="0"/>
              </a:rPr>
              <a:t>glBindTexture</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GL_TEXTURE_2D</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err="1">
                <a:solidFill>
                  <a:srgbClr val="DADADA"/>
                </a:solidFill>
                <a:latin typeface="Menlo" panose="020B0609030804020204" pitchFamily="49" charset="0"/>
              </a:rPr>
              <a:t>shadowMapTexture</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a:p>
            <a:pPr>
              <a:lnSpc>
                <a:spcPct val="120000"/>
              </a:lnSpc>
            </a:pPr>
            <a:r>
              <a:rPr lang="it-IT" sz="1000" dirty="0">
                <a:solidFill>
                  <a:srgbClr val="DCDCAA"/>
                </a:solidFill>
                <a:latin typeface="Menlo" panose="020B0609030804020204" pitchFamily="49" charset="0"/>
              </a:rPr>
              <a:t>glCopyTexImage2D</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GL_TEXTURE_2D</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a:solidFill>
                  <a:srgbClr val="B5CEA8"/>
                </a:solidFill>
                <a:latin typeface="Menlo" panose="020B0609030804020204" pitchFamily="49" charset="0"/>
              </a:rPr>
              <a:t>0</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GL_DEPTH_COMPONENT</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a:solidFill>
                  <a:srgbClr val="B5CEA8"/>
                </a:solidFill>
                <a:latin typeface="Menlo" panose="020B0609030804020204" pitchFamily="49" charset="0"/>
              </a:rPr>
              <a:t>0</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a:solidFill>
                  <a:srgbClr val="B5CEA8"/>
                </a:solidFill>
                <a:latin typeface="Menlo" panose="020B0609030804020204" pitchFamily="49" charset="0"/>
              </a:rPr>
              <a:t>0</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err="1">
                <a:solidFill>
                  <a:srgbClr val="DADADA"/>
                </a:solidFill>
                <a:latin typeface="Menlo" panose="020B0609030804020204" pitchFamily="49" charset="0"/>
              </a:rPr>
              <a:t>shadowMapSize</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err="1">
                <a:solidFill>
                  <a:srgbClr val="DADADA"/>
                </a:solidFill>
                <a:latin typeface="Menlo" panose="020B0609030804020204" pitchFamily="49" charset="0"/>
              </a:rPr>
              <a:t>shadowMapSize</a:t>
            </a:r>
            <a:r>
              <a:rPr lang="it-IT" sz="1000" dirty="0">
                <a:solidFill>
                  <a:srgbClr val="B4B4B4"/>
                </a:solidFill>
                <a:latin typeface="Menlo" panose="020B0609030804020204" pitchFamily="49" charset="0"/>
              </a:rPr>
              <a:t>,</a:t>
            </a:r>
            <a:r>
              <a:rPr lang="it-IT" sz="1000" dirty="0">
                <a:solidFill>
                  <a:srgbClr val="DADADA"/>
                </a:solidFill>
                <a:latin typeface="Menlo" panose="020B0609030804020204" pitchFamily="49" charset="0"/>
              </a:rPr>
              <a:t> </a:t>
            </a:r>
            <a:r>
              <a:rPr lang="it-IT" sz="1000" dirty="0">
                <a:solidFill>
                  <a:srgbClr val="B5CEA8"/>
                </a:solidFill>
                <a:latin typeface="Menlo" panose="020B0609030804020204" pitchFamily="49" charset="0"/>
              </a:rPr>
              <a:t>0</a:t>
            </a:r>
            <a:r>
              <a:rPr lang="it-IT" sz="1000" dirty="0">
                <a:solidFill>
                  <a:srgbClr val="B4B4B4"/>
                </a:solidFill>
                <a:latin typeface="Menlo" panose="020B0609030804020204" pitchFamily="49" charset="0"/>
              </a:rPr>
              <a:t>);</a:t>
            </a:r>
            <a:endParaRPr lang="it-IT" sz="1000" dirty="0">
              <a:solidFill>
                <a:srgbClr val="DADADA"/>
              </a:solidFill>
              <a:latin typeface="Menlo" panose="020B0609030804020204" pitchFamily="49" charset="0"/>
            </a:endParaRPr>
          </a:p>
        </p:txBody>
      </p:sp>
      <p:cxnSp>
        <p:nvCxnSpPr>
          <p:cNvPr id="14" name="Connettore 4 13">
            <a:extLst>
              <a:ext uri="{FF2B5EF4-FFF2-40B4-BE49-F238E27FC236}">
                <a16:creationId xmlns:a16="http://schemas.microsoft.com/office/drawing/2014/main" id="{E884BA78-E8C5-3DA3-FD64-4B2733FE6C73}"/>
              </a:ext>
            </a:extLst>
          </p:cNvPr>
          <p:cNvCxnSpPr>
            <a:cxnSpLocks/>
            <a:stCxn id="6" idx="3"/>
            <a:endCxn id="11" idx="0"/>
          </p:cNvCxnSpPr>
          <p:nvPr/>
        </p:nvCxnSpPr>
        <p:spPr>
          <a:xfrm>
            <a:off x="6143486" y="2318330"/>
            <a:ext cx="1460990" cy="442659"/>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ttore 4 19">
            <a:extLst>
              <a:ext uri="{FF2B5EF4-FFF2-40B4-BE49-F238E27FC236}">
                <a16:creationId xmlns:a16="http://schemas.microsoft.com/office/drawing/2014/main" id="{A3FEC96F-819E-CCAE-1B34-1DB9CA00B87E}"/>
              </a:ext>
            </a:extLst>
          </p:cNvPr>
          <p:cNvCxnSpPr>
            <a:cxnSpLocks/>
            <a:stCxn id="11" idx="2"/>
            <a:endCxn id="12" idx="0"/>
          </p:cNvCxnSpPr>
          <p:nvPr/>
        </p:nvCxnSpPr>
        <p:spPr>
          <a:xfrm rot="5400000">
            <a:off x="6682022" y="3089477"/>
            <a:ext cx="454021" cy="1390888"/>
          </a:xfrm>
          <a:prstGeom prst="bentConnector3">
            <a:avLst>
              <a:gd name="adj1" fmla="val 50000"/>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 name="!!scenarioA-didascalia">
            <a:extLst>
              <a:ext uri="{FF2B5EF4-FFF2-40B4-BE49-F238E27FC236}">
                <a16:creationId xmlns:a16="http://schemas.microsoft.com/office/drawing/2014/main" id="{67FE645F-D91D-41FC-1EEA-2F2C857E737B}"/>
              </a:ext>
            </a:extLst>
          </p:cNvPr>
          <p:cNvSpPr txBox="1"/>
          <p:nvPr/>
        </p:nvSpPr>
        <p:spPr>
          <a:xfrm>
            <a:off x="2285820" y="3354828"/>
            <a:ext cx="3469938"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Codice della funzione </a:t>
            </a:r>
            <a:r>
              <a:rPr lang="it-IT" sz="1200" i="1" dirty="0" err="1">
                <a:latin typeface="SF Pro Display Light" pitchFamily="2" charset="0"/>
                <a:ea typeface="SF Pro Display Light" pitchFamily="2" charset="0"/>
                <a:cs typeface="SF Pro Display Light" pitchFamily="2" charset="0"/>
              </a:rPr>
              <a:t>UpdateEyePosition</a:t>
            </a:r>
            <a:r>
              <a:rPr lang="it-IT" sz="1200" i="1" dirty="0">
                <a:latin typeface="SF Pro Display Light" pitchFamily="2" charset="0"/>
                <a:ea typeface="SF Pro Display Light" pitchFamily="2" charset="0"/>
                <a:cs typeface="SF Pro Display Light" pitchFamily="2" charset="0"/>
              </a:rPr>
              <a:t>()</a:t>
            </a:r>
          </a:p>
        </p:txBody>
      </p:sp>
    </p:spTree>
    <p:extLst>
      <p:ext uri="{BB962C8B-B14F-4D97-AF65-F5344CB8AC3E}">
        <p14:creationId xmlns:p14="http://schemas.microsoft.com/office/powerpoint/2010/main" val="837111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p:tgtEl>
                                          <p:spTgt spid="8"/>
                                        </p:tgtEl>
                                        <p:attrNameLst>
                                          <p:attrName>ppt_x</p:attrName>
                                        </p:attrNameLst>
                                      </p:cBhvr>
                                      <p:tavLst>
                                        <p:tav tm="0">
                                          <p:val>
                                            <p:strVal val="#ppt_x+#ppt_w*1.125000"/>
                                          </p:val>
                                        </p:tav>
                                        <p:tav tm="100000">
                                          <p:val>
                                            <p:strVal val="#ppt_x"/>
                                          </p:val>
                                        </p:tav>
                                      </p:tavLst>
                                    </p:anim>
                                    <p:animEffect transition="in" filter="wipe(left)">
                                      <p:cBhvr>
                                        <p:cTn id="8" dur="1250"/>
                                        <p:tgtEl>
                                          <p:spTgt spid="8"/>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grpSp>
        <p:nvGrpSpPr>
          <p:cNvPr id="31" name="!!capitolo8">
            <a:extLst>
              <a:ext uri="{FF2B5EF4-FFF2-40B4-BE49-F238E27FC236}">
                <a16:creationId xmlns:a16="http://schemas.microsoft.com/office/drawing/2014/main" id="{53152F6B-7D4E-A914-8A68-94365CB668EE}"/>
              </a:ext>
            </a:extLst>
          </p:cNvPr>
          <p:cNvGrpSpPr/>
          <p:nvPr/>
        </p:nvGrpSpPr>
        <p:grpSpPr>
          <a:xfrm>
            <a:off x="7986063" y="0"/>
            <a:ext cx="1286922" cy="5143500"/>
            <a:chOff x="7986063" y="0"/>
            <a:chExt cx="1286922" cy="5143500"/>
          </a:xfrm>
          <a:effectLst>
            <a:outerShdw blurRad="127000" dist="38100" algn="l" rotWithShape="0">
              <a:schemeClr val="bg2">
                <a:lumMod val="10000"/>
              </a:schemeClr>
            </a:outerShdw>
          </a:effectLst>
        </p:grpSpPr>
        <p:sp>
          <p:nvSpPr>
            <p:cNvPr id="330" name="Rettangolo 329">
              <a:extLst>
                <a:ext uri="{FF2B5EF4-FFF2-40B4-BE49-F238E27FC236}">
                  <a16:creationId xmlns:a16="http://schemas.microsoft.com/office/drawing/2014/main" id="{308D1C7C-4782-FFE4-19C3-0C0C05D6E76D}"/>
                </a:ext>
              </a:extLst>
            </p:cNvPr>
            <p:cNvSpPr/>
            <p:nvPr/>
          </p:nvSpPr>
          <p:spPr>
            <a:xfrm>
              <a:off x="7992423" y="0"/>
              <a:ext cx="1152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31" name="Triangolo 330">
              <a:extLst>
                <a:ext uri="{FF2B5EF4-FFF2-40B4-BE49-F238E27FC236}">
                  <a16:creationId xmlns:a16="http://schemas.microsoft.com/office/drawing/2014/main" id="{47A8C239-13BC-730B-E8C6-54C2F2F327A1}"/>
                </a:ext>
              </a:extLst>
            </p:cNvPr>
            <p:cNvSpPr/>
            <p:nvPr/>
          </p:nvSpPr>
          <p:spPr>
            <a:xfrm rot="5400000">
              <a:off x="9028147"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5" name="Rettangolo 14">
              <a:extLst>
                <a:ext uri="{FF2B5EF4-FFF2-40B4-BE49-F238E27FC236}">
                  <a16:creationId xmlns:a16="http://schemas.microsoft.com/office/drawing/2014/main" id="{69E6C6A1-893F-57E3-61B5-CE3002540D90}"/>
                </a:ext>
              </a:extLst>
            </p:cNvPr>
            <p:cNvSpPr/>
            <p:nvPr/>
          </p:nvSpPr>
          <p:spPr>
            <a:xfrm>
              <a:off x="7986063" y="960630"/>
              <a:ext cx="1152000" cy="4171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0" tIns="180000" rIns="0" bIns="180000" rtlCol="0" anchor="ctr"/>
            <a:lstStyle/>
            <a:p>
              <a:pPr algn="ctr"/>
              <a:r>
                <a:rPr kumimoji="0" lang="it-IT" sz="3500" b="1" i="0" u="none" strike="noStrike" kern="0" cap="none" spc="0" normalizeH="0" baseline="0" noProof="0" dirty="0">
                  <a:ln>
                    <a:noFill/>
                  </a:ln>
                  <a:solidFill>
                    <a:schemeClr val="bg1"/>
                  </a:solidFill>
                  <a:effectLst/>
                  <a:uLnTx/>
                  <a:uFillTx/>
                  <a:latin typeface="Outfit"/>
                  <a:sym typeface="Outfit"/>
                </a:rPr>
                <a:t>Conclusioni</a:t>
              </a:r>
            </a:p>
          </p:txBody>
        </p:sp>
      </p:grpSp>
      <p:grpSp>
        <p:nvGrpSpPr>
          <p:cNvPr id="29" name="!!capitolo7">
            <a:extLst>
              <a:ext uri="{FF2B5EF4-FFF2-40B4-BE49-F238E27FC236}">
                <a16:creationId xmlns:a16="http://schemas.microsoft.com/office/drawing/2014/main" id="{612BC94F-BABD-8C1B-3128-69E537C17245}"/>
              </a:ext>
            </a:extLst>
          </p:cNvPr>
          <p:cNvGrpSpPr/>
          <p:nvPr/>
        </p:nvGrpSpPr>
        <p:grpSpPr>
          <a:xfrm>
            <a:off x="6835335" y="0"/>
            <a:ext cx="1285650" cy="5143500"/>
            <a:chOff x="6835335" y="0"/>
            <a:chExt cx="1285650" cy="5143500"/>
          </a:xfrm>
          <a:effectLst>
            <a:outerShdw blurRad="127000" dist="38100" algn="l" rotWithShape="0">
              <a:schemeClr val="bg2">
                <a:lumMod val="10000"/>
              </a:schemeClr>
            </a:outerShdw>
          </a:effectLst>
        </p:grpSpPr>
        <p:sp>
          <p:nvSpPr>
            <p:cNvPr id="327" name="Rettangolo 326">
              <a:extLst>
                <a:ext uri="{FF2B5EF4-FFF2-40B4-BE49-F238E27FC236}">
                  <a16:creationId xmlns:a16="http://schemas.microsoft.com/office/drawing/2014/main" id="{1211F675-F33F-E519-9DAF-A07621D02F97}"/>
                </a:ext>
              </a:extLst>
            </p:cNvPr>
            <p:cNvSpPr/>
            <p:nvPr/>
          </p:nvSpPr>
          <p:spPr>
            <a:xfrm>
              <a:off x="6840423" y="0"/>
              <a:ext cx="1152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328" name="Triangolo 327">
              <a:extLst>
                <a:ext uri="{FF2B5EF4-FFF2-40B4-BE49-F238E27FC236}">
                  <a16:creationId xmlns:a16="http://schemas.microsoft.com/office/drawing/2014/main" id="{D670286A-5C2F-5BE4-1574-2611A6052267}"/>
                </a:ext>
              </a:extLst>
            </p:cNvPr>
            <p:cNvSpPr/>
            <p:nvPr/>
          </p:nvSpPr>
          <p:spPr>
            <a:xfrm rot="5400000">
              <a:off x="7876147"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4" name="Rettangolo 13">
              <a:extLst>
                <a:ext uri="{FF2B5EF4-FFF2-40B4-BE49-F238E27FC236}">
                  <a16:creationId xmlns:a16="http://schemas.microsoft.com/office/drawing/2014/main" id="{643A5DFA-5363-04EA-9CF5-4BB80BC9220B}"/>
                </a:ext>
              </a:extLst>
            </p:cNvPr>
            <p:cNvSpPr/>
            <p:nvPr/>
          </p:nvSpPr>
          <p:spPr>
            <a:xfrm>
              <a:off x="6835335" y="960630"/>
              <a:ext cx="1152000" cy="4171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36000" tIns="180000" rIns="0" bIns="180000" rtlCol="0" anchor="ctr"/>
            <a:lstStyle/>
            <a:p>
              <a:pPr algn="ctr">
                <a:lnSpc>
                  <a:spcPct val="90000"/>
                </a:lnSpc>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Limitazioni dello</a:t>
              </a:r>
              <a:b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b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spazio immagine</a:t>
              </a:r>
              <a:endParaRPr kumimoji="0" lang="it-IT" sz="2800" b="1" i="0" u="none" strike="noStrike" kern="0" cap="none" spc="0" normalizeH="0" baseline="0" noProof="0" dirty="0">
                <a:ln>
                  <a:noFill/>
                </a:ln>
                <a:solidFill>
                  <a:schemeClr val="bg1"/>
                </a:solidFill>
                <a:effectLst/>
                <a:uLnTx/>
                <a:uFillTx/>
                <a:latin typeface="Outfit"/>
                <a:sym typeface="Outfit"/>
              </a:endParaRPr>
            </a:p>
          </p:txBody>
        </p:sp>
      </p:grpSp>
      <p:grpSp>
        <p:nvGrpSpPr>
          <p:cNvPr id="28" name="!!capitolo6">
            <a:extLst>
              <a:ext uri="{FF2B5EF4-FFF2-40B4-BE49-F238E27FC236}">
                <a16:creationId xmlns:a16="http://schemas.microsoft.com/office/drawing/2014/main" id="{FDE83636-D733-CD53-CCAB-F31347CBAE74}"/>
              </a:ext>
            </a:extLst>
          </p:cNvPr>
          <p:cNvGrpSpPr/>
          <p:nvPr/>
        </p:nvGrpSpPr>
        <p:grpSpPr>
          <a:xfrm>
            <a:off x="5684607" y="0"/>
            <a:ext cx="1284378" cy="5143500"/>
            <a:chOff x="5684607" y="0"/>
            <a:chExt cx="1284378" cy="5143500"/>
          </a:xfrm>
          <a:effectLst>
            <a:outerShdw blurRad="127000" dist="38100" algn="l" rotWithShape="0">
              <a:schemeClr val="bg2">
                <a:lumMod val="10000"/>
              </a:schemeClr>
            </a:outerShdw>
          </a:effectLst>
        </p:grpSpPr>
        <p:sp>
          <p:nvSpPr>
            <p:cNvPr id="324" name="Rettangolo 323">
              <a:extLst>
                <a:ext uri="{FF2B5EF4-FFF2-40B4-BE49-F238E27FC236}">
                  <a16:creationId xmlns:a16="http://schemas.microsoft.com/office/drawing/2014/main" id="{73290816-2E82-6426-5E8F-739478335225}"/>
                </a:ext>
              </a:extLst>
            </p:cNvPr>
            <p:cNvSpPr/>
            <p:nvPr/>
          </p:nvSpPr>
          <p:spPr>
            <a:xfrm>
              <a:off x="5688423" y="0"/>
              <a:ext cx="1152000"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325" name="Triangolo 324">
              <a:extLst>
                <a:ext uri="{FF2B5EF4-FFF2-40B4-BE49-F238E27FC236}">
                  <a16:creationId xmlns:a16="http://schemas.microsoft.com/office/drawing/2014/main" id="{3995076B-1AA5-9C2A-3B00-AF7F56EA0ABC}"/>
                </a:ext>
              </a:extLst>
            </p:cNvPr>
            <p:cNvSpPr/>
            <p:nvPr/>
          </p:nvSpPr>
          <p:spPr>
            <a:xfrm rot="5400000">
              <a:off x="6724147"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3" name="Rettangolo 12">
              <a:extLst>
                <a:ext uri="{FF2B5EF4-FFF2-40B4-BE49-F238E27FC236}">
                  <a16:creationId xmlns:a16="http://schemas.microsoft.com/office/drawing/2014/main" id="{E7A933D3-4F02-37B2-DD78-61A7DB88E4BE}"/>
                </a:ext>
              </a:extLst>
            </p:cNvPr>
            <p:cNvSpPr/>
            <p:nvPr/>
          </p:nvSpPr>
          <p:spPr>
            <a:xfrm>
              <a:off x="5684607" y="960630"/>
              <a:ext cx="1152000" cy="4171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36000" tIns="180000" rIns="0" bIns="180000" rtlCol="0" anchor="ctr"/>
            <a:lstStyle/>
            <a:p>
              <a:pPr algn="ctr">
                <a:lnSpc>
                  <a:spcPct val="90000"/>
                </a:lnSpc>
                <a:defRPr/>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Applicazione del</a:t>
              </a:r>
              <a:b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b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depth test</a:t>
              </a:r>
            </a:p>
          </p:txBody>
        </p:sp>
      </p:grpSp>
      <p:grpSp>
        <p:nvGrpSpPr>
          <p:cNvPr id="27" name="!!capitolo5">
            <a:extLst>
              <a:ext uri="{FF2B5EF4-FFF2-40B4-BE49-F238E27FC236}">
                <a16:creationId xmlns:a16="http://schemas.microsoft.com/office/drawing/2014/main" id="{056F4196-B604-2A3A-ED33-0D83CA7FEB74}"/>
              </a:ext>
            </a:extLst>
          </p:cNvPr>
          <p:cNvGrpSpPr/>
          <p:nvPr/>
        </p:nvGrpSpPr>
        <p:grpSpPr>
          <a:xfrm>
            <a:off x="4533879" y="0"/>
            <a:ext cx="1283106" cy="5143500"/>
            <a:chOff x="4533879" y="0"/>
            <a:chExt cx="1283106" cy="5143500"/>
          </a:xfrm>
          <a:effectLst>
            <a:outerShdw blurRad="127000" dist="38100" algn="l" rotWithShape="0">
              <a:schemeClr val="bg2">
                <a:lumMod val="10000"/>
              </a:schemeClr>
            </a:outerShdw>
          </a:effectLst>
        </p:grpSpPr>
        <p:sp>
          <p:nvSpPr>
            <p:cNvPr id="321" name="Rettangolo 320">
              <a:extLst>
                <a:ext uri="{FF2B5EF4-FFF2-40B4-BE49-F238E27FC236}">
                  <a16:creationId xmlns:a16="http://schemas.microsoft.com/office/drawing/2014/main" id="{4B97C807-71FF-1895-0E75-1FFD2BCA87B9}"/>
                </a:ext>
              </a:extLst>
            </p:cNvPr>
            <p:cNvSpPr/>
            <p:nvPr/>
          </p:nvSpPr>
          <p:spPr>
            <a:xfrm>
              <a:off x="4536423" y="0"/>
              <a:ext cx="1152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322" name="Triangolo 321">
              <a:extLst>
                <a:ext uri="{FF2B5EF4-FFF2-40B4-BE49-F238E27FC236}">
                  <a16:creationId xmlns:a16="http://schemas.microsoft.com/office/drawing/2014/main" id="{15CBE8C7-6A4C-40F3-DAD8-860973531A17}"/>
                </a:ext>
              </a:extLst>
            </p:cNvPr>
            <p:cNvSpPr/>
            <p:nvPr/>
          </p:nvSpPr>
          <p:spPr>
            <a:xfrm rot="5400000">
              <a:off x="5572147"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2" name="Rettangolo 11">
              <a:extLst>
                <a:ext uri="{FF2B5EF4-FFF2-40B4-BE49-F238E27FC236}">
                  <a16:creationId xmlns:a16="http://schemas.microsoft.com/office/drawing/2014/main" id="{A7B94D37-FDB6-6F98-2E5B-AD2D60AC3771}"/>
                </a:ext>
              </a:extLst>
            </p:cNvPr>
            <p:cNvSpPr/>
            <p:nvPr/>
          </p:nvSpPr>
          <p:spPr>
            <a:xfrm>
              <a:off x="4533879" y="960630"/>
              <a:ext cx="1152000" cy="4171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72000" tIns="180000" rIns="0" bIns="180000" rtlCol="0" anchor="ctr"/>
            <a:lstStyle/>
            <a:p>
              <a:pPr algn="ctr">
                <a:lnSpc>
                  <a:spcPct val="80000"/>
                </a:lnSpc>
                <a:defRPr/>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Proiezione della shadow map</a:t>
              </a:r>
              <a:endParaRPr kumimoji="0" lang="it-IT" sz="3500" b="1" i="0" u="none" strike="noStrike" kern="0" cap="none" spc="0" normalizeH="0" baseline="0" noProof="0" dirty="0">
                <a:ln>
                  <a:noFill/>
                </a:ln>
                <a:solidFill>
                  <a:srgbClr val="FFFFFF"/>
                </a:solidFill>
                <a:effectLst/>
                <a:uLnTx/>
                <a:uFillTx/>
                <a:latin typeface="Outfit"/>
                <a:ea typeface="+mn-ea"/>
                <a:cs typeface="+mn-cs"/>
                <a:sym typeface="Outfit"/>
              </a:endParaRPr>
            </a:p>
          </p:txBody>
        </p:sp>
      </p:grpSp>
      <p:grpSp>
        <p:nvGrpSpPr>
          <p:cNvPr id="26" name="!!capitolo4">
            <a:extLst>
              <a:ext uri="{FF2B5EF4-FFF2-40B4-BE49-F238E27FC236}">
                <a16:creationId xmlns:a16="http://schemas.microsoft.com/office/drawing/2014/main" id="{739D1EB6-6109-16F1-F016-3F35795724A4}"/>
              </a:ext>
            </a:extLst>
          </p:cNvPr>
          <p:cNvGrpSpPr/>
          <p:nvPr/>
        </p:nvGrpSpPr>
        <p:grpSpPr>
          <a:xfrm>
            <a:off x="3383151" y="0"/>
            <a:ext cx="1281834" cy="5143500"/>
            <a:chOff x="3383151" y="0"/>
            <a:chExt cx="1281834" cy="5143500"/>
          </a:xfrm>
          <a:effectLst>
            <a:outerShdw blurRad="127000" dist="38100" algn="l" rotWithShape="0">
              <a:schemeClr val="bg2">
                <a:lumMod val="10000"/>
              </a:schemeClr>
            </a:outerShdw>
          </a:effectLst>
        </p:grpSpPr>
        <p:sp>
          <p:nvSpPr>
            <p:cNvPr id="62" name="Rettangolo 61">
              <a:extLst>
                <a:ext uri="{FF2B5EF4-FFF2-40B4-BE49-F238E27FC236}">
                  <a16:creationId xmlns:a16="http://schemas.microsoft.com/office/drawing/2014/main" id="{53DC453F-3776-D811-548A-8ECDAABBD652}"/>
                </a:ext>
              </a:extLst>
            </p:cNvPr>
            <p:cNvSpPr/>
            <p:nvPr/>
          </p:nvSpPr>
          <p:spPr>
            <a:xfrm>
              <a:off x="3384423" y="0"/>
              <a:ext cx="115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63" name="Triangolo 62">
              <a:extLst>
                <a:ext uri="{FF2B5EF4-FFF2-40B4-BE49-F238E27FC236}">
                  <a16:creationId xmlns:a16="http://schemas.microsoft.com/office/drawing/2014/main" id="{D2ADB1C1-B390-ACD2-D176-875901A23457}"/>
                </a:ext>
              </a:extLst>
            </p:cNvPr>
            <p:cNvSpPr/>
            <p:nvPr/>
          </p:nvSpPr>
          <p:spPr>
            <a:xfrm rot="5400000">
              <a:off x="4420147"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0" name="Rettangolo 9">
              <a:extLst>
                <a:ext uri="{FF2B5EF4-FFF2-40B4-BE49-F238E27FC236}">
                  <a16:creationId xmlns:a16="http://schemas.microsoft.com/office/drawing/2014/main" id="{D813B2A6-6A68-2BFF-501F-AE3DBD55C51C}"/>
                </a:ext>
              </a:extLst>
            </p:cNvPr>
            <p:cNvSpPr/>
            <p:nvPr/>
          </p:nvSpPr>
          <p:spPr>
            <a:xfrm>
              <a:off x="3383151" y="960630"/>
              <a:ext cx="1152000" cy="4171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36000" tIns="180000" rIns="0" bIns="180000" rtlCol="0" anchor="ctr"/>
            <a:lstStyle/>
            <a:p>
              <a:pPr algn="ctr">
                <a:lnSpc>
                  <a:spcPct val="90000"/>
                </a:lnSpc>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Generazione della shadow map</a:t>
              </a:r>
              <a:endParaRPr kumimoji="0" lang="it-IT" sz="2800" b="1" i="0" u="none" strike="noStrike" kern="0" cap="none" spc="0" normalizeH="0" baseline="0" noProof="0" dirty="0">
                <a:ln>
                  <a:noFill/>
                </a:ln>
                <a:solidFill>
                  <a:schemeClr val="bg1"/>
                </a:solidFill>
                <a:effectLst/>
                <a:uLnTx/>
                <a:uFillTx/>
                <a:latin typeface="Outfit"/>
                <a:sym typeface="Outfit"/>
              </a:endParaRPr>
            </a:p>
          </p:txBody>
        </p:sp>
      </p:grpSp>
      <p:grpSp>
        <p:nvGrpSpPr>
          <p:cNvPr id="25" name="!!capitolo3">
            <a:extLst>
              <a:ext uri="{FF2B5EF4-FFF2-40B4-BE49-F238E27FC236}">
                <a16:creationId xmlns:a16="http://schemas.microsoft.com/office/drawing/2014/main" id="{AA44ED2A-BF7A-EF1B-1452-FE6B4F5C9A36}"/>
              </a:ext>
            </a:extLst>
          </p:cNvPr>
          <p:cNvGrpSpPr/>
          <p:nvPr/>
        </p:nvGrpSpPr>
        <p:grpSpPr>
          <a:xfrm>
            <a:off x="2231151" y="0"/>
            <a:ext cx="1281834" cy="5143500"/>
            <a:chOff x="2231151" y="0"/>
            <a:chExt cx="1281834" cy="5143500"/>
          </a:xfrm>
          <a:effectLst>
            <a:outerShdw blurRad="127000" dist="38100" algn="l" rotWithShape="0">
              <a:schemeClr val="bg2">
                <a:lumMod val="10000"/>
              </a:schemeClr>
            </a:outerShdw>
          </a:effectLst>
        </p:grpSpPr>
        <p:sp>
          <p:nvSpPr>
            <p:cNvPr id="59" name="Rettangolo 58">
              <a:extLst>
                <a:ext uri="{FF2B5EF4-FFF2-40B4-BE49-F238E27FC236}">
                  <a16:creationId xmlns:a16="http://schemas.microsoft.com/office/drawing/2014/main" id="{7263301B-0B1A-9A83-4702-3D5E9CE03471}"/>
                </a:ext>
              </a:extLst>
            </p:cNvPr>
            <p:cNvSpPr/>
            <p:nvPr/>
          </p:nvSpPr>
          <p:spPr>
            <a:xfrm>
              <a:off x="2232423" y="0"/>
              <a:ext cx="1152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60" name="Triangolo 59">
              <a:extLst>
                <a:ext uri="{FF2B5EF4-FFF2-40B4-BE49-F238E27FC236}">
                  <a16:creationId xmlns:a16="http://schemas.microsoft.com/office/drawing/2014/main" id="{06EEA162-B715-E775-26C2-FA6A109EB3A5}"/>
                </a:ext>
              </a:extLst>
            </p:cNvPr>
            <p:cNvSpPr/>
            <p:nvPr/>
          </p:nvSpPr>
          <p:spPr>
            <a:xfrm rot="5400000">
              <a:off x="3268147"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9" name="Rettangolo 8">
              <a:extLst>
                <a:ext uri="{FF2B5EF4-FFF2-40B4-BE49-F238E27FC236}">
                  <a16:creationId xmlns:a16="http://schemas.microsoft.com/office/drawing/2014/main" id="{7470B03C-65DD-F3AA-5834-BAA37BA82B07}"/>
                </a:ext>
              </a:extLst>
            </p:cNvPr>
            <p:cNvSpPr/>
            <p:nvPr/>
          </p:nvSpPr>
          <p:spPr>
            <a:xfrm>
              <a:off x="2231151" y="966315"/>
              <a:ext cx="1152000" cy="4171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36000" tIns="180000" rIns="0" bIns="180000" rtlCol="0" anchor="ctr"/>
            <a:lstStyle/>
            <a:p>
              <a:pPr marL="0" marR="0" lvl="0" indent="0" algn="ctr" defTabSz="914400" rtl="0" eaLnBrk="1" fontAlgn="auto" latinLnBrk="0" hangingPunct="1">
                <a:lnSpc>
                  <a:spcPct val="90000"/>
                </a:lnSpc>
                <a:spcBef>
                  <a:spcPts val="0"/>
                </a:spcBef>
                <a:spcAft>
                  <a:spcPts val="0"/>
                </a:spcAft>
                <a:buClr>
                  <a:srgbClr val="000000"/>
                </a:buClr>
                <a:buSzTx/>
                <a:buFont typeface="Arial"/>
                <a:buNone/>
                <a:tabLst/>
                <a:defRPr/>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L’algoritmo</a:t>
              </a:r>
              <a:endParaRPr kumimoji="0" lang="it-IT" sz="2800" b="1" u="none" strike="noStrike" kern="0" cap="none" spc="0" normalizeH="0" baseline="0" noProof="0" dirty="0">
                <a:ln>
                  <a:noFill/>
                </a:ln>
                <a:solidFill>
                  <a:srgbClr val="FFFFFF"/>
                </a:solidFill>
                <a:effectLst/>
                <a:uLnTx/>
                <a:uFillTx/>
                <a:latin typeface="Outfit"/>
                <a:sym typeface="Outfit"/>
              </a:endParaRPr>
            </a:p>
          </p:txBody>
        </p:sp>
      </p:grpSp>
      <p:grpSp>
        <p:nvGrpSpPr>
          <p:cNvPr id="24" name="!!capitolo2">
            <a:extLst>
              <a:ext uri="{FF2B5EF4-FFF2-40B4-BE49-F238E27FC236}">
                <a16:creationId xmlns:a16="http://schemas.microsoft.com/office/drawing/2014/main" id="{DBCCACAC-58DC-AD02-26FF-77346EA2CDA6}"/>
              </a:ext>
            </a:extLst>
          </p:cNvPr>
          <p:cNvGrpSpPr/>
          <p:nvPr/>
        </p:nvGrpSpPr>
        <p:grpSpPr>
          <a:xfrm>
            <a:off x="1115575" y="0"/>
            <a:ext cx="1224424" cy="5143500"/>
            <a:chOff x="1115575" y="0"/>
            <a:chExt cx="1224424" cy="5143500"/>
          </a:xfrm>
          <a:effectLst>
            <a:outerShdw blurRad="127000" dist="38100" algn="l" rotWithShape="0">
              <a:schemeClr val="bg2">
                <a:lumMod val="10000"/>
              </a:schemeClr>
            </a:outerShdw>
          </a:effectLst>
        </p:grpSpPr>
        <p:sp>
          <p:nvSpPr>
            <p:cNvPr id="56" name="Rettangolo 55">
              <a:extLst>
                <a:ext uri="{FF2B5EF4-FFF2-40B4-BE49-F238E27FC236}">
                  <a16:creationId xmlns:a16="http://schemas.microsoft.com/office/drawing/2014/main" id="{DEB86B3A-8815-AD2A-A970-9535033D864A}"/>
                </a:ext>
              </a:extLst>
            </p:cNvPr>
            <p:cNvSpPr/>
            <p:nvPr/>
          </p:nvSpPr>
          <p:spPr>
            <a:xfrm>
              <a:off x="1115999" y="0"/>
              <a:ext cx="1116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7" name="Triangolo 56">
              <a:extLst>
                <a:ext uri="{FF2B5EF4-FFF2-40B4-BE49-F238E27FC236}">
                  <a16:creationId xmlns:a16="http://schemas.microsoft.com/office/drawing/2014/main" id="{4A11C22A-36E2-1F42-B12A-4DEBCCAC410B}"/>
                </a:ext>
              </a:extLst>
            </p:cNvPr>
            <p:cNvSpPr/>
            <p:nvPr/>
          </p:nvSpPr>
          <p:spPr>
            <a:xfrm rot="5400000">
              <a:off x="2105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5" name="Rettangolo 4">
              <a:extLst>
                <a:ext uri="{FF2B5EF4-FFF2-40B4-BE49-F238E27FC236}">
                  <a16:creationId xmlns:a16="http://schemas.microsoft.com/office/drawing/2014/main" id="{E3E2679C-9798-5540-B566-7D5FD5FC40C3}"/>
                </a:ext>
              </a:extLst>
            </p:cNvPr>
            <p:cNvSpPr/>
            <p:nvPr/>
          </p:nvSpPr>
          <p:spPr>
            <a:xfrm>
              <a:off x="1115575" y="972000"/>
              <a:ext cx="1116000" cy="4171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0" tIns="180000" rIns="0" bIns="180000" rtlCol="0" anchor="ctr"/>
            <a:lstStyle/>
            <a:p>
              <a:pPr algn="ctr"/>
              <a:r>
                <a:rPr kumimoji="0" lang="it-IT" sz="3500" b="1" i="0" u="none" strike="noStrike" kern="0" cap="none" spc="0" normalizeH="0" baseline="0" noProof="0" dirty="0">
                  <a:ln>
                    <a:noFill/>
                  </a:ln>
                  <a:solidFill>
                    <a:schemeClr val="bg1"/>
                  </a:solidFill>
                  <a:effectLst/>
                  <a:uLnTx/>
                  <a:uFillTx/>
                  <a:latin typeface="Outfit"/>
                  <a:sym typeface="Outfit"/>
                </a:rPr>
                <a:t>Stato dell’arte</a:t>
              </a:r>
            </a:p>
          </p:txBody>
        </p:sp>
      </p:grpSp>
      <p:grpSp>
        <p:nvGrpSpPr>
          <p:cNvPr id="30" name="!!capitolo1">
            <a:extLst>
              <a:ext uri="{FF2B5EF4-FFF2-40B4-BE49-F238E27FC236}">
                <a16:creationId xmlns:a16="http://schemas.microsoft.com/office/drawing/2014/main" id="{A3C04BD9-155C-A324-0377-126248B30CD1}"/>
              </a:ext>
            </a:extLst>
          </p:cNvPr>
          <p:cNvGrpSpPr/>
          <p:nvPr/>
        </p:nvGrpSpPr>
        <p:grpSpPr>
          <a:xfrm>
            <a:off x="-425" y="0"/>
            <a:ext cx="1224424" cy="5143500"/>
            <a:chOff x="-425" y="0"/>
            <a:chExt cx="1224424"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2D9B48C7-B39C-9547-5209-94E2EE81CBDC}"/>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vert="horz"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p>
          </p:txBody>
        </p:sp>
        <p:sp>
          <p:nvSpPr>
            <p:cNvPr id="53" name="Triangolo 52">
              <a:extLst>
                <a:ext uri="{FF2B5EF4-FFF2-40B4-BE49-F238E27FC236}">
                  <a16:creationId xmlns:a16="http://schemas.microsoft.com/office/drawing/2014/main" id="{2E570BD3-B880-B477-5910-2857AC25141B}"/>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4" name="Rettangolo 3">
              <a:extLst>
                <a:ext uri="{FF2B5EF4-FFF2-40B4-BE49-F238E27FC236}">
                  <a16:creationId xmlns:a16="http://schemas.microsoft.com/office/drawing/2014/main" id="{F9563E03-B633-C8A2-FAA1-60D724A4AEEA}"/>
                </a:ext>
              </a:extLst>
            </p:cNvPr>
            <p:cNvSpPr/>
            <p:nvPr/>
          </p:nvSpPr>
          <p:spPr>
            <a:xfrm>
              <a:off x="-425" y="972000"/>
              <a:ext cx="1116000" cy="4171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0" tIns="180000" rIns="0" bIns="180000" rtlCol="0" anchor="ctr"/>
            <a:lstStyle/>
            <a:p>
              <a:pPr algn="ctr"/>
              <a:r>
                <a:rPr kumimoji="0" lang="it-IT" sz="3500" b="1" i="0" u="none" strike="noStrike" kern="0" cap="none" spc="0" normalizeH="0" baseline="0" noProof="0" dirty="0">
                  <a:ln>
                    <a:noFill/>
                  </a:ln>
                  <a:solidFill>
                    <a:schemeClr val="bg1"/>
                  </a:solidFill>
                  <a:effectLst/>
                  <a:uLnTx/>
                  <a:uFillTx/>
                  <a:latin typeface="Outfit"/>
                  <a:sym typeface="Outfit"/>
                </a:rPr>
                <a:t>Introduzione</a:t>
              </a:r>
            </a:p>
          </p:txBody>
        </p:sp>
      </p:grpSp>
    </p:spTree>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94B5EEA5-F7FA-988C-6AED-43935AE257BC}"/>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AC30819-FB64-2DF6-2D08-E4EF5CB6BCD4}"/>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911D49B7-A7DF-D109-6BD4-0E2130BDB2FA}"/>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F9A46D0A-E7CE-11C8-43CB-5340EAB7EE67}"/>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3644903-F8B3-EBB9-3F64-789C99DA6EA3}"/>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0159D03B-97E5-1BB3-8093-1FF137D3BD77}"/>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9F33F99-BF2D-0908-0A72-591C5BE81D0F}"/>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70A6BE75-2D07-8799-875F-AA104EAC620E}"/>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0FB58A64-5D99-B586-3F8C-00CF561A2ED9}"/>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3DA9CA49-1913-5E29-C742-250811EECED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1DAFDD15-62B1-61CE-7845-E1AE743CBB68}"/>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C8EC60BB-FFE1-4E8D-66B7-94E57BF5F064}"/>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9756052-01AE-00FF-E01B-97B9E70FF3B0}"/>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65BA7C43-E23F-ADBA-384A-76338D31E6A6}"/>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B465285-AFAF-05DD-AC3E-B9F4635FFAFE}"/>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87016C2-DFCC-FA58-CF2C-D9D5D793129A}"/>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1">
            <a:extLst>
              <a:ext uri="{FF2B5EF4-FFF2-40B4-BE49-F238E27FC236}">
                <a16:creationId xmlns:a16="http://schemas.microsoft.com/office/drawing/2014/main" id="{D8D3764F-7A23-1759-82E4-DFE129274906}"/>
              </a:ext>
            </a:extLst>
          </p:cNvPr>
          <p:cNvSpPr>
            <a:spLocks noGrp="1"/>
          </p:cNvSpPr>
          <p:nvPr>
            <p:ph type="title"/>
          </p:nvPr>
        </p:nvSpPr>
        <p:spPr>
          <a:xfrm>
            <a:off x="723374" y="126000"/>
            <a:ext cx="8063999" cy="1031021"/>
          </a:xfrm>
        </p:spPr>
        <p:txBody>
          <a:bodyPr anchor="t" anchorCtr="0">
            <a:spAutoFit/>
          </a:bodyPr>
          <a:lstStyle/>
          <a:p>
            <a:pPr algn="r"/>
            <a:r>
              <a:rPr lang="it-IT" dirty="0">
                <a:solidFill>
                  <a:schemeClr val="bg2">
                    <a:lumMod val="10000"/>
                  </a:schemeClr>
                </a:solidFill>
              </a:rPr>
              <a:t>Generazione della shadow map</a:t>
            </a:r>
            <a:br>
              <a:rPr lang="it-IT" dirty="0">
                <a:solidFill>
                  <a:schemeClr val="bg2">
                    <a:lumMod val="10000"/>
                  </a:schemeClr>
                </a:solidFill>
              </a:rPr>
            </a:br>
            <a:r>
              <a:rPr lang="it-IT" sz="2000" b="0" dirty="0">
                <a:solidFill>
                  <a:schemeClr val="bg2">
                    <a:lumMod val="10000"/>
                  </a:schemeClr>
                </a:solidFill>
                <a:latin typeface="Outfit Medium" pitchFamily="2" charset="0"/>
              </a:rPr>
              <a:t>Risultati</a:t>
            </a:r>
          </a:p>
        </p:txBody>
      </p:sp>
      <p:pic>
        <p:nvPicPr>
          <p:cNvPr id="9" name="!!scenarioC-immagine">
            <a:extLst>
              <a:ext uri="{FF2B5EF4-FFF2-40B4-BE49-F238E27FC236}">
                <a16:creationId xmlns:a16="http://schemas.microsoft.com/office/drawing/2014/main" id="{8EBE18EB-C31E-84C8-FCF1-C2345857E485}"/>
              </a:ext>
            </a:extLst>
          </p:cNvPr>
          <p:cNvPicPr preferRelativeResize="0">
            <a:picLocks noChangeAspect="1"/>
          </p:cNvPicPr>
          <p:nvPr/>
        </p:nvPicPr>
        <p:blipFill>
          <a:blip r:embed="rId3"/>
          <a:srcRect l="4261" r="4261"/>
          <a:stretch/>
        </p:blipFill>
        <p:spPr>
          <a:xfrm>
            <a:off x="6507039" y="1739348"/>
            <a:ext cx="2232698" cy="2520000"/>
          </a:xfrm>
          <a:prstGeom prst="roundRect">
            <a:avLst>
              <a:gd name="adj" fmla="val 9558"/>
            </a:avLst>
          </a:prstGeom>
          <a:ln w="38100">
            <a:noFill/>
          </a:ln>
        </p:spPr>
      </p:pic>
      <p:pic>
        <p:nvPicPr>
          <p:cNvPr id="10" name="!!scenarioC-immagine">
            <a:extLst>
              <a:ext uri="{FF2B5EF4-FFF2-40B4-BE49-F238E27FC236}">
                <a16:creationId xmlns:a16="http://schemas.microsoft.com/office/drawing/2014/main" id="{9A5CB458-6422-C9A5-57EE-E2AA216E6EF1}"/>
              </a:ext>
            </a:extLst>
          </p:cNvPr>
          <p:cNvPicPr preferRelativeResize="0">
            <a:picLocks noChangeAspect="1"/>
          </p:cNvPicPr>
          <p:nvPr/>
        </p:nvPicPr>
        <p:blipFill>
          <a:blip r:embed="rId4"/>
          <a:srcRect l="4470" r="4470"/>
          <a:stretch/>
        </p:blipFill>
        <p:spPr>
          <a:xfrm>
            <a:off x="4240277" y="1739348"/>
            <a:ext cx="2222502" cy="2520000"/>
          </a:xfrm>
          <a:prstGeom prst="roundRect">
            <a:avLst>
              <a:gd name="adj" fmla="val 9558"/>
            </a:avLst>
          </a:prstGeom>
          <a:ln w="38100">
            <a:noFill/>
          </a:ln>
        </p:spPr>
      </p:pic>
      <p:pic>
        <p:nvPicPr>
          <p:cNvPr id="13" name="!!scenarioC-immagine">
            <a:extLst>
              <a:ext uri="{FF2B5EF4-FFF2-40B4-BE49-F238E27FC236}">
                <a16:creationId xmlns:a16="http://schemas.microsoft.com/office/drawing/2014/main" id="{8813E8B4-9B3A-FB39-8CD4-F854A2750F56}"/>
              </a:ext>
            </a:extLst>
          </p:cNvPr>
          <p:cNvPicPr preferRelativeResize="0">
            <a:picLocks noChangeAspect="1"/>
          </p:cNvPicPr>
          <p:nvPr/>
        </p:nvPicPr>
        <p:blipFill>
          <a:blip r:embed="rId5"/>
          <a:srcRect l="4261" r="4261"/>
          <a:stretch/>
        </p:blipFill>
        <p:spPr>
          <a:xfrm>
            <a:off x="1963319" y="1739348"/>
            <a:ext cx="2232698" cy="2520000"/>
          </a:xfrm>
          <a:prstGeom prst="roundRect">
            <a:avLst>
              <a:gd name="adj" fmla="val 9558"/>
            </a:avLst>
          </a:prstGeom>
          <a:ln w="38100">
            <a:noFill/>
          </a:ln>
        </p:spPr>
      </p:pic>
      <p:sp>
        <p:nvSpPr>
          <p:cNvPr id="15" name="!!scenarioA-didascalia">
            <a:extLst>
              <a:ext uri="{FF2B5EF4-FFF2-40B4-BE49-F238E27FC236}">
                <a16:creationId xmlns:a16="http://schemas.microsoft.com/office/drawing/2014/main" id="{C13D9497-02D5-7FAF-DA8F-041D9672BACD}"/>
              </a:ext>
            </a:extLst>
          </p:cNvPr>
          <p:cNvSpPr txBox="1"/>
          <p:nvPr/>
        </p:nvSpPr>
        <p:spPr>
          <a:xfrm>
            <a:off x="2226365" y="4138935"/>
            <a:ext cx="1696410"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Scena 1</a:t>
            </a:r>
          </a:p>
        </p:txBody>
      </p:sp>
      <p:sp>
        <p:nvSpPr>
          <p:cNvPr id="16" name="!!scenarioA-didascalia">
            <a:extLst>
              <a:ext uri="{FF2B5EF4-FFF2-40B4-BE49-F238E27FC236}">
                <a16:creationId xmlns:a16="http://schemas.microsoft.com/office/drawing/2014/main" id="{3CDD70F2-86D1-2FA2-B28E-25F119ECB6ED}"/>
              </a:ext>
            </a:extLst>
          </p:cNvPr>
          <p:cNvSpPr txBox="1"/>
          <p:nvPr/>
        </p:nvSpPr>
        <p:spPr>
          <a:xfrm>
            <a:off x="4503323" y="4138935"/>
            <a:ext cx="1696410"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Scena 2</a:t>
            </a:r>
          </a:p>
        </p:txBody>
      </p:sp>
      <p:sp>
        <p:nvSpPr>
          <p:cNvPr id="17" name="!!scenarioA-didascalia">
            <a:extLst>
              <a:ext uri="{FF2B5EF4-FFF2-40B4-BE49-F238E27FC236}">
                <a16:creationId xmlns:a16="http://schemas.microsoft.com/office/drawing/2014/main" id="{A4EF5436-C651-BE3D-24AA-0BCA2BD5569C}"/>
              </a:ext>
            </a:extLst>
          </p:cNvPr>
          <p:cNvSpPr txBox="1"/>
          <p:nvPr/>
        </p:nvSpPr>
        <p:spPr>
          <a:xfrm>
            <a:off x="6770085" y="4138935"/>
            <a:ext cx="1696410"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Scena 3</a:t>
            </a:r>
          </a:p>
        </p:txBody>
      </p:sp>
    </p:spTree>
    <p:extLst>
      <p:ext uri="{BB962C8B-B14F-4D97-AF65-F5344CB8AC3E}">
        <p14:creationId xmlns:p14="http://schemas.microsoft.com/office/powerpoint/2010/main" val="13392358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1000"/>
                            </p:stCondLst>
                            <p:childTnLst>
                              <p:par>
                                <p:cTn id="9" presetID="10" presetClass="entr" presetSubtype="0" fill="hold" nodeType="afterEffect">
                                  <p:stCondLst>
                                    <p:cond delay="50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2000"/>
                            </p:stCondLst>
                            <p:childTnLst>
                              <p:par>
                                <p:cTn id="13" presetID="10" presetClass="entr" presetSubtype="0" fill="hold" nodeType="afterEffect">
                                  <p:stCondLst>
                                    <p:cond delay="50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2B7AA33-CA18-E268-0C07-314E483FFC7E}"/>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30FC890C-6FD3-327A-86FD-0CEBBBD68838}"/>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685E8607-5517-281F-8A64-B52BA1413252}"/>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5B1087DD-046A-BB83-E8BE-A79F4FC9D291}"/>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2D1D721-18E1-6BED-E4C8-E91698A2B395}"/>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8A169412-0168-0B17-8F82-FAF99CE19FD1}"/>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9465CE12-CC88-C3CD-D15A-500E27625413}"/>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AE96CDBC-68CA-6169-9E18-6D15F2C37410}"/>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0FC8923D-D252-61E8-76D5-115B58F6517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C9FE3413-E6D7-E1A1-0298-08B12770FC3B}"/>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DFE7E98E-2A39-951B-CE13-542BAC57E813}"/>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6209199A-31E4-9533-3DD6-5AE0527DC977}"/>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FCFB525-BD75-EE48-FC54-7E8B6551824A}"/>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4">
            <a:extLst>
              <a:ext uri="{FF2B5EF4-FFF2-40B4-BE49-F238E27FC236}">
                <a16:creationId xmlns:a16="http://schemas.microsoft.com/office/drawing/2014/main" id="{BC06FAA8-F1A6-8197-623D-26B714649B32}"/>
              </a:ext>
            </a:extLst>
          </p:cNvPr>
          <p:cNvGrpSpPr/>
          <p:nvPr/>
        </p:nvGrpSpPr>
        <p:grpSpPr>
          <a:xfrm>
            <a:off x="-1800000" y="0"/>
            <a:ext cx="1460562" cy="5143500"/>
            <a:chOff x="-180001" y="0"/>
            <a:chExt cx="1460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7382A962-C97D-C51F-2823-BE4E7CEF0DDB}"/>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9C380C33-401B-CC97-E56B-FFF0D579AFC0}"/>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1">
            <a:extLst>
              <a:ext uri="{FF2B5EF4-FFF2-40B4-BE49-F238E27FC236}">
                <a16:creationId xmlns:a16="http://schemas.microsoft.com/office/drawing/2014/main" id="{3F3DCDDA-80A3-5F82-F6B2-3FF6DBE99DE8}"/>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Proiezione della shadow map</a:t>
            </a:r>
            <a:br>
              <a:rPr lang="it-IT" dirty="0">
                <a:solidFill>
                  <a:schemeClr val="bg2">
                    <a:lumMod val="10000"/>
                  </a:schemeClr>
                </a:solidFill>
              </a:rPr>
            </a:br>
            <a:r>
              <a:rPr lang="it-IT" sz="2000" b="0" dirty="0">
                <a:solidFill>
                  <a:schemeClr val="bg2">
                    <a:lumMod val="10000"/>
                  </a:schemeClr>
                </a:solidFill>
                <a:latin typeface="Outfit Medium" pitchFamily="2" charset="0"/>
              </a:rPr>
              <a:t>Sottotitolo</a:t>
            </a:r>
          </a:p>
        </p:txBody>
      </p:sp>
      <p:sp>
        <p:nvSpPr>
          <p:cNvPr id="4" name="!!note5">
            <a:extLst>
              <a:ext uri="{FF2B5EF4-FFF2-40B4-BE49-F238E27FC236}">
                <a16:creationId xmlns:a16="http://schemas.microsoft.com/office/drawing/2014/main" id="{A3919FC2-768E-1D63-BC00-C5F201C6C025}"/>
              </a:ext>
            </a:extLst>
          </p:cNvPr>
          <p:cNvSpPr txBox="1"/>
          <p:nvPr/>
        </p:nvSpPr>
        <p:spPr>
          <a:xfrm>
            <a:off x="3585680" y="1787703"/>
            <a:ext cx="4109663" cy="1169551"/>
          </a:xfrm>
          <a:prstGeom prst="rect">
            <a:avLst/>
          </a:prstGeom>
          <a:noFill/>
        </p:spPr>
        <p:txBody>
          <a:bodyPr wrap="square" rtlCol="0">
            <a:spAutoFit/>
          </a:bodyPr>
          <a:lstStyle/>
          <a:p>
            <a:pPr marL="285750" indent="-285750">
              <a:buFont typeface="Arial" panose="020B0604020202020204" pitchFamily="34" charset="0"/>
              <a:buChar char="•"/>
            </a:pPr>
            <a:r>
              <a:rPr lang="it-IT" dirty="0"/>
              <a:t>spazi e matrici utilizzate</a:t>
            </a:r>
          </a:p>
          <a:p>
            <a:pPr marL="285750" indent="-285750">
              <a:buFont typeface="Arial" panose="020B0604020202020204" pitchFamily="34" charset="0"/>
              <a:buChar char="•"/>
            </a:pPr>
            <a:r>
              <a:rPr lang="it-IT" dirty="0"/>
              <a:t>la trasformazione lineare</a:t>
            </a:r>
          </a:p>
          <a:p>
            <a:pPr marL="285750" indent="-285750">
              <a:buFont typeface="Arial" panose="020B0604020202020204" pitchFamily="34" charset="0"/>
              <a:buChar char="•"/>
            </a:pPr>
            <a:r>
              <a:rPr lang="it-IT" dirty="0"/>
              <a:t>lavoro di post-produzione - vantaggi e svantaggi</a:t>
            </a:r>
          </a:p>
          <a:p>
            <a:pPr marL="285750" indent="-285750">
              <a:buFont typeface="Arial" panose="020B0604020202020204" pitchFamily="34" charset="0"/>
              <a:buChar char="•"/>
            </a:pPr>
            <a:r>
              <a:rPr lang="it-IT" dirty="0"/>
              <a:t>codice </a:t>
            </a:r>
            <a:r>
              <a:rPr lang="it-IT" dirty="0" err="1"/>
              <a:t>openGL</a:t>
            </a:r>
            <a:r>
              <a:rPr lang="it-IT" dirty="0"/>
              <a:t> </a:t>
            </a:r>
            <a:r>
              <a:rPr lang="it-IT" dirty="0" err="1"/>
              <a:t>secondstep</a:t>
            </a:r>
            <a:r>
              <a:rPr lang="it-IT" dirty="0"/>
              <a:t>()</a:t>
            </a:r>
          </a:p>
        </p:txBody>
      </p:sp>
    </p:spTree>
    <p:extLst>
      <p:ext uri="{BB962C8B-B14F-4D97-AF65-F5344CB8AC3E}">
        <p14:creationId xmlns:p14="http://schemas.microsoft.com/office/powerpoint/2010/main" val="3945188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p:tgtEl>
                                          <p:spTgt spid="8"/>
                                        </p:tgtEl>
                                        <p:attrNameLst>
                                          <p:attrName>ppt_x</p:attrName>
                                        </p:attrNameLst>
                                      </p:cBhvr>
                                      <p:tavLst>
                                        <p:tav tm="0">
                                          <p:val>
                                            <p:strVal val="#ppt_x+#ppt_w*1.125000"/>
                                          </p:val>
                                        </p:tav>
                                        <p:tav tm="100000">
                                          <p:val>
                                            <p:strVal val="#ppt_x"/>
                                          </p:val>
                                        </p:tav>
                                      </p:tavLst>
                                    </p:anim>
                                    <p:animEffect transition="in" filter="wipe(left)">
                                      <p:cBhvr>
                                        <p:cTn id="8"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CD5A6E7F-D1F4-4E94-F1EF-EB10BF855E2A}"/>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C0E52648-3592-FF01-6E85-F2256EA363DB}"/>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C83A26A6-0749-8BBB-98F5-F15EF9DA6860}"/>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E328EA0F-E1D8-EF09-4FD0-A454A3FADBC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63836984-B509-2D47-5601-04509F574E6E}"/>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8F539078-4E50-D074-4796-3D625125A702}"/>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465C768-19F0-B2DD-8660-3348AE8954E5}"/>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EC7251E1-43FC-4781-044F-CB86D03DB843}"/>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FB94A08-269D-3810-021D-A2DFA3969476}"/>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70127CD3-D4A4-4568-5865-427C01A053F2}"/>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5">
            <a:extLst>
              <a:ext uri="{FF2B5EF4-FFF2-40B4-BE49-F238E27FC236}">
                <a16:creationId xmlns:a16="http://schemas.microsoft.com/office/drawing/2014/main" id="{6D4D900B-5E5C-424E-CED3-D9C17A14B56F}"/>
              </a:ext>
            </a:extLst>
          </p:cNvPr>
          <p:cNvGrpSpPr/>
          <p:nvPr/>
        </p:nvGrpSpPr>
        <p:grpSpPr>
          <a:xfrm>
            <a:off x="-1800000" y="0"/>
            <a:ext cx="1532562" cy="5143500"/>
            <a:chOff x="-252001" y="0"/>
            <a:chExt cx="1532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EDA8EC67-146D-3F64-D1DA-CE9E4875F414}"/>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B39E8087-602C-4899-59EE-9737387B8501}"/>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Rettangolo con angoli arrotondati 7" hidden="1">
            <a:extLst>
              <a:ext uri="{FF2B5EF4-FFF2-40B4-BE49-F238E27FC236}">
                <a16:creationId xmlns:a16="http://schemas.microsoft.com/office/drawing/2014/main" id="{08C70D95-D94B-E8FA-174A-B9292B843712}"/>
              </a:ext>
            </a:extLst>
          </p:cNvPr>
          <p:cNvSpPr/>
          <p:nvPr/>
        </p:nvSpPr>
        <p:spPr>
          <a:xfrm>
            <a:off x="2160000" y="1259999"/>
            <a:ext cx="3227546" cy="1620000"/>
          </a:xfrm>
          <a:prstGeom prst="roundRect">
            <a:avLst>
              <a:gd name="adj" fmla="val 17072"/>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lnSpc>
                <a:spcPct val="150000"/>
              </a:lnSpc>
            </a:pPr>
            <a:r>
              <a:rPr lang="it-IT" sz="3600" b="1" dirty="0">
                <a:solidFill>
                  <a:schemeClr val="bg2">
                    <a:lumMod val="10000"/>
                  </a:schemeClr>
                </a:solidFill>
                <a:latin typeface="SF Pro Display Black" pitchFamily="2" charset="0"/>
                <a:ea typeface="SF Pro Display Black" pitchFamily="2" charset="0"/>
                <a:cs typeface="SF Pro Display Black" pitchFamily="2" charset="0"/>
              </a:rPr>
              <a:t>OS_WLLS_I</a:t>
            </a:r>
          </a:p>
          <a:p>
            <a:pPr algn="ctr">
              <a:lnSpc>
                <a:spcPct val="150000"/>
              </a:lnSpc>
            </a:pPr>
            <a:r>
              <a:rPr lang="it-IT" sz="1700" i="1" dirty="0">
                <a:solidFill>
                  <a:srgbClr val="AFC7FF">
                    <a:lumMod val="10000"/>
                  </a:srgbClr>
                </a:solidFill>
                <a:latin typeface="SF Pro Display" pitchFamily="2" charset="0"/>
                <a:ea typeface="SF Pro Display" pitchFamily="2" charset="0"/>
                <a:cs typeface="SF Pro Display" pitchFamily="2" charset="0"/>
              </a:rPr>
              <a:t>One Step</a:t>
            </a:r>
            <a:endParaRPr lang="it-IT" sz="3600" b="1" dirty="0">
              <a:solidFill>
                <a:schemeClr val="bg2">
                  <a:lumMod val="10000"/>
                </a:schemeClr>
              </a:solidFill>
              <a:latin typeface="SF Pro Display Black" pitchFamily="2" charset="0"/>
              <a:ea typeface="SF Pro Display Black" pitchFamily="2" charset="0"/>
              <a:cs typeface="SF Pro Display Black" pitchFamily="2" charset="0"/>
            </a:endParaRPr>
          </a:p>
        </p:txBody>
      </p:sp>
      <p:sp>
        <p:nvSpPr>
          <p:cNvPr id="9" name="Rettangolo con angoli arrotondati 8" hidden="1">
            <a:extLst>
              <a:ext uri="{FF2B5EF4-FFF2-40B4-BE49-F238E27FC236}">
                <a16:creationId xmlns:a16="http://schemas.microsoft.com/office/drawing/2014/main" id="{E1310517-EF80-4A59-EF36-019843A7C708}"/>
              </a:ext>
            </a:extLst>
          </p:cNvPr>
          <p:cNvSpPr/>
          <p:nvPr/>
        </p:nvSpPr>
        <p:spPr>
          <a:xfrm>
            <a:off x="2160000" y="3137350"/>
            <a:ext cx="3227546" cy="1620000"/>
          </a:xfrm>
          <a:prstGeom prst="roundRect">
            <a:avLst>
              <a:gd name="adj" fmla="val 17072"/>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lnSpc>
                <a:spcPct val="150000"/>
              </a:lnSpc>
            </a:pPr>
            <a:r>
              <a:rPr lang="it-IT" sz="3600" b="1" dirty="0">
                <a:solidFill>
                  <a:schemeClr val="bg2">
                    <a:lumMod val="10000"/>
                  </a:schemeClr>
                </a:solidFill>
                <a:latin typeface="SF Pro Display Black" pitchFamily="2" charset="0"/>
                <a:ea typeface="SF Pro Display Black" pitchFamily="2" charset="0"/>
                <a:cs typeface="SF Pro Display Black" pitchFamily="2" charset="0"/>
              </a:rPr>
              <a:t>TS_WLLS_I</a:t>
            </a:r>
          </a:p>
          <a:p>
            <a:pPr algn="ctr">
              <a:lnSpc>
                <a:spcPct val="150000"/>
              </a:lnSpc>
            </a:pPr>
            <a:r>
              <a:rPr lang="it-IT" sz="1700" i="1" dirty="0">
                <a:solidFill>
                  <a:srgbClr val="AFC7FF">
                    <a:lumMod val="10000"/>
                  </a:srgbClr>
                </a:solidFill>
                <a:latin typeface="SF Pro Display" pitchFamily="2" charset="0"/>
                <a:ea typeface="SF Pro Display" pitchFamily="2" charset="0"/>
                <a:cs typeface="SF Pro Display" pitchFamily="2" charset="0"/>
              </a:rPr>
              <a:t>Two Step</a:t>
            </a:r>
            <a:endParaRPr lang="it-IT" sz="3600" b="1" dirty="0">
              <a:solidFill>
                <a:schemeClr val="bg2">
                  <a:lumMod val="10000"/>
                </a:schemeClr>
              </a:solidFill>
              <a:latin typeface="SF Pro Display Black" pitchFamily="2" charset="0"/>
              <a:ea typeface="SF Pro Display Black" pitchFamily="2" charset="0"/>
              <a:cs typeface="SF Pro Display Black" pitchFamily="2" charset="0"/>
            </a:endParaRPr>
          </a:p>
        </p:txBody>
      </p:sp>
      <p:sp>
        <p:nvSpPr>
          <p:cNvPr id="12" name="!!titolo1">
            <a:extLst>
              <a:ext uri="{FF2B5EF4-FFF2-40B4-BE49-F238E27FC236}">
                <a16:creationId xmlns:a16="http://schemas.microsoft.com/office/drawing/2014/main" id="{F3C707F6-E5D6-0471-4296-D0CBBE537CD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Applicazione del depth test</a:t>
            </a:r>
            <a:br>
              <a:rPr lang="it-IT" dirty="0">
                <a:solidFill>
                  <a:schemeClr val="bg2">
                    <a:lumMod val="10000"/>
                  </a:schemeClr>
                </a:solidFill>
              </a:rPr>
            </a:br>
            <a:r>
              <a:rPr lang="it-IT" sz="2000" b="0" dirty="0">
                <a:solidFill>
                  <a:schemeClr val="bg2">
                    <a:lumMod val="10000"/>
                  </a:schemeClr>
                </a:solidFill>
                <a:latin typeface="Outfit Medium" pitchFamily="2" charset="0"/>
              </a:rPr>
              <a:t>Sottotitolo</a:t>
            </a:r>
          </a:p>
        </p:txBody>
      </p:sp>
      <p:sp>
        <p:nvSpPr>
          <p:cNvPr id="4" name="!!note6">
            <a:extLst>
              <a:ext uri="{FF2B5EF4-FFF2-40B4-BE49-F238E27FC236}">
                <a16:creationId xmlns:a16="http://schemas.microsoft.com/office/drawing/2014/main" id="{FA3A7908-F4CE-9470-C106-6A9089F34ED4}"/>
              </a:ext>
            </a:extLst>
          </p:cNvPr>
          <p:cNvSpPr txBox="1"/>
          <p:nvPr/>
        </p:nvSpPr>
        <p:spPr>
          <a:xfrm>
            <a:off x="3585680" y="1787703"/>
            <a:ext cx="4109663" cy="954107"/>
          </a:xfrm>
          <a:prstGeom prst="rect">
            <a:avLst/>
          </a:prstGeom>
          <a:noFill/>
        </p:spPr>
        <p:txBody>
          <a:bodyPr wrap="square" rtlCol="0">
            <a:spAutoFit/>
          </a:bodyPr>
          <a:lstStyle/>
          <a:p>
            <a:pPr marL="285750" indent="-285750">
              <a:buFont typeface="Arial" panose="020B0604020202020204" pitchFamily="34" charset="0"/>
              <a:buChar char="•"/>
            </a:pPr>
            <a:r>
              <a:rPr lang="it-IT" dirty="0"/>
              <a:t>depth test - definizione, a cosa serve?, caratteristiche</a:t>
            </a:r>
          </a:p>
          <a:p>
            <a:pPr marL="285750" indent="-285750">
              <a:buFont typeface="Arial" panose="020B0604020202020204" pitchFamily="34" charset="0"/>
              <a:buChar char="•"/>
            </a:pPr>
            <a:r>
              <a:rPr lang="it-IT" dirty="0"/>
              <a:t>disegno della scena finale con luci e ombre</a:t>
            </a:r>
          </a:p>
          <a:p>
            <a:pPr marL="285750" indent="-285750">
              <a:buFont typeface="Arial" panose="020B0604020202020204" pitchFamily="34" charset="0"/>
              <a:buChar char="•"/>
            </a:pPr>
            <a:r>
              <a:rPr lang="it-IT" dirty="0"/>
              <a:t>codice </a:t>
            </a:r>
            <a:r>
              <a:rPr lang="it-IT" dirty="0" err="1"/>
              <a:t>openGL</a:t>
            </a:r>
            <a:r>
              <a:rPr lang="it-IT" dirty="0"/>
              <a:t> </a:t>
            </a:r>
            <a:r>
              <a:rPr lang="it-IT" dirty="0" err="1"/>
              <a:t>thirdstep</a:t>
            </a:r>
            <a:r>
              <a:rPr lang="it-IT" dirty="0"/>
              <a:t>()</a:t>
            </a:r>
          </a:p>
        </p:txBody>
      </p:sp>
    </p:spTree>
    <p:extLst>
      <p:ext uri="{BB962C8B-B14F-4D97-AF65-F5344CB8AC3E}">
        <p14:creationId xmlns:p14="http://schemas.microsoft.com/office/powerpoint/2010/main" val="128845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250"/>
                                        <p:tgtEl>
                                          <p:spTgt spid="12"/>
                                        </p:tgtEl>
                                        <p:attrNameLst>
                                          <p:attrName>ppt_x</p:attrName>
                                        </p:attrNameLst>
                                      </p:cBhvr>
                                      <p:tavLst>
                                        <p:tav tm="0">
                                          <p:val>
                                            <p:strVal val="#ppt_x+#ppt_w*1.125000"/>
                                          </p:val>
                                        </p:tav>
                                        <p:tav tm="100000">
                                          <p:val>
                                            <p:strVal val="#ppt_x"/>
                                          </p:val>
                                        </p:tav>
                                      </p:tavLst>
                                    </p:anim>
                                    <p:animEffect transition="in" filter="wipe(left)">
                                      <p:cBhvr>
                                        <p:cTn id="8" dur="1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F5AA9194-D027-80DC-7739-333E36E2C915}"/>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589678B-E24F-1B53-DFA3-A4EDF6708EA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912FE0B2-3BAA-14F1-2A32-C7B1B0A96004}"/>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34C74719-A0F2-0700-78BB-D3BF63140B2C}"/>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19D966A-2FE0-AD7D-C0B7-21F06C13284C}"/>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0B7E427A-D3EA-9612-96F1-9ED03FF42541}"/>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9BE42E08-8311-4AEC-CB1F-BF7F8B915F22}"/>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6">
            <a:extLst>
              <a:ext uri="{FF2B5EF4-FFF2-40B4-BE49-F238E27FC236}">
                <a16:creationId xmlns:a16="http://schemas.microsoft.com/office/drawing/2014/main" id="{D679059F-1378-CB05-056B-3A8A192A98B6}"/>
              </a:ext>
            </a:extLst>
          </p:cNvPr>
          <p:cNvGrpSpPr/>
          <p:nvPr/>
        </p:nvGrpSpPr>
        <p:grpSpPr>
          <a:xfrm>
            <a:off x="-1800000" y="0"/>
            <a:ext cx="1604562" cy="5143500"/>
            <a:chOff x="-324001" y="0"/>
            <a:chExt cx="1604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2B3CE2A5-6922-3F34-E1F9-52436A9B168E}"/>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1C74E8A9-7786-0A04-AFFE-FDDA9033A9CC}"/>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11" name="!!titolo1">
            <a:extLst>
              <a:ext uri="{FF2B5EF4-FFF2-40B4-BE49-F238E27FC236}">
                <a16:creationId xmlns:a16="http://schemas.microsoft.com/office/drawing/2014/main" id="{0249FFA7-F22C-461B-D8E8-B4A7C1EA90C0}"/>
              </a:ext>
            </a:extLst>
          </p:cNvPr>
          <p:cNvSpPr>
            <a:spLocks noGrp="1"/>
          </p:cNvSpPr>
          <p:nvPr>
            <p:ph type="title"/>
          </p:nvPr>
        </p:nvSpPr>
        <p:spPr>
          <a:xfrm>
            <a:off x="720000" y="126000"/>
            <a:ext cx="8063999" cy="984855"/>
          </a:xfrm>
        </p:spPr>
        <p:txBody>
          <a:bodyPr anchor="t" anchorCtr="0">
            <a:spAutoFit/>
          </a:bodyPr>
          <a:lstStyle/>
          <a:p>
            <a:pPr algn="r"/>
            <a:r>
              <a:rPr lang="it-IT" sz="3200" dirty="0">
                <a:solidFill>
                  <a:schemeClr val="bg2">
                    <a:lumMod val="10000"/>
                  </a:schemeClr>
                </a:solidFill>
              </a:rPr>
              <a:t>Limitazioni dello spazio immagine</a:t>
            </a:r>
            <a:br>
              <a:rPr lang="it-IT" dirty="0">
                <a:solidFill>
                  <a:schemeClr val="bg2">
                    <a:lumMod val="10000"/>
                  </a:schemeClr>
                </a:solidFill>
              </a:rPr>
            </a:br>
            <a:r>
              <a:rPr lang="it-IT" sz="1900" b="0" dirty="0">
                <a:solidFill>
                  <a:schemeClr val="bg2">
                    <a:lumMod val="10000"/>
                  </a:schemeClr>
                </a:solidFill>
                <a:latin typeface="Outfit Medium" pitchFamily="2" charset="0"/>
              </a:rPr>
              <a:t>Sottotitolo</a:t>
            </a:r>
          </a:p>
        </p:txBody>
      </p:sp>
      <p:sp>
        <p:nvSpPr>
          <p:cNvPr id="4" name="!!note7">
            <a:extLst>
              <a:ext uri="{FF2B5EF4-FFF2-40B4-BE49-F238E27FC236}">
                <a16:creationId xmlns:a16="http://schemas.microsoft.com/office/drawing/2014/main" id="{9914C482-9F68-6B52-44DE-86A7F3EF222E}"/>
              </a:ext>
            </a:extLst>
          </p:cNvPr>
          <p:cNvSpPr txBox="1"/>
          <p:nvPr/>
        </p:nvSpPr>
        <p:spPr>
          <a:xfrm>
            <a:off x="3585680" y="1787703"/>
            <a:ext cx="4109663" cy="1169551"/>
          </a:xfrm>
          <a:prstGeom prst="rect">
            <a:avLst/>
          </a:prstGeom>
          <a:noFill/>
        </p:spPr>
        <p:txBody>
          <a:bodyPr wrap="square" rtlCol="0">
            <a:spAutoFit/>
          </a:bodyPr>
          <a:lstStyle/>
          <a:p>
            <a:pPr marL="285750" indent="-285750">
              <a:buFont typeface="Arial" panose="020B0604020202020204" pitchFamily="34" charset="0"/>
              <a:buChar char="•"/>
            </a:pPr>
            <a:r>
              <a:rPr lang="it-IT" dirty="0"/>
              <a:t>field of </a:t>
            </a:r>
            <a:r>
              <a:rPr lang="it-IT" dirty="0" err="1"/>
              <a:t>view</a:t>
            </a:r>
            <a:endParaRPr lang="it-IT" dirty="0"/>
          </a:p>
          <a:p>
            <a:pPr marL="285750" indent="-285750">
              <a:buFont typeface="Arial" panose="020B0604020202020204" pitchFamily="34" charset="0"/>
              <a:buChar char="•"/>
            </a:pPr>
            <a:r>
              <a:rPr lang="it-IT" dirty="0"/>
              <a:t>light source location</a:t>
            </a:r>
          </a:p>
          <a:p>
            <a:pPr marL="285750" indent="-285750">
              <a:buFont typeface="Arial" panose="020B0604020202020204" pitchFamily="34" charset="0"/>
              <a:buChar char="•"/>
            </a:pPr>
            <a:r>
              <a:rPr lang="it-IT" dirty="0" err="1"/>
              <a:t>dither</a:t>
            </a:r>
            <a:r>
              <a:rPr lang="it-IT" dirty="0"/>
              <a:t>, </a:t>
            </a:r>
            <a:r>
              <a:rPr lang="it-IT" dirty="0" err="1"/>
              <a:t>interpolation</a:t>
            </a:r>
            <a:endParaRPr lang="it-IT" dirty="0"/>
          </a:p>
          <a:p>
            <a:pPr marL="285750" indent="-285750">
              <a:buFont typeface="Arial" panose="020B0604020202020204" pitchFamily="34" charset="0"/>
              <a:buChar char="•"/>
            </a:pPr>
            <a:r>
              <a:rPr lang="it-IT" dirty="0" err="1"/>
              <a:t>geometric</a:t>
            </a:r>
            <a:r>
              <a:rPr lang="it-IT" dirty="0"/>
              <a:t> </a:t>
            </a:r>
            <a:r>
              <a:rPr lang="it-IT" dirty="0" err="1"/>
              <a:t>quantization</a:t>
            </a:r>
            <a:r>
              <a:rPr lang="it-IT" dirty="0"/>
              <a:t>, </a:t>
            </a:r>
            <a:r>
              <a:rPr lang="it-IT" dirty="0" err="1"/>
              <a:t>aliasing</a:t>
            </a:r>
            <a:endParaRPr lang="it-IT" dirty="0"/>
          </a:p>
          <a:p>
            <a:pPr marL="285750" indent="-285750">
              <a:buFont typeface="Arial" panose="020B0604020202020204" pitchFamily="34" charset="0"/>
              <a:buChar char="•"/>
            </a:pPr>
            <a:r>
              <a:rPr lang="it-IT" dirty="0"/>
              <a:t>self-</a:t>
            </a:r>
            <a:r>
              <a:rPr lang="it-IT" dirty="0" err="1"/>
              <a:t>shadowing</a:t>
            </a:r>
            <a:endParaRPr lang="it-IT" dirty="0"/>
          </a:p>
        </p:txBody>
      </p:sp>
    </p:spTree>
    <p:extLst>
      <p:ext uri="{BB962C8B-B14F-4D97-AF65-F5344CB8AC3E}">
        <p14:creationId xmlns:p14="http://schemas.microsoft.com/office/powerpoint/2010/main" val="1622555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250"/>
                                        <p:tgtEl>
                                          <p:spTgt spid="11"/>
                                        </p:tgtEl>
                                        <p:attrNameLst>
                                          <p:attrName>ppt_x</p:attrName>
                                        </p:attrNameLst>
                                      </p:cBhvr>
                                      <p:tavLst>
                                        <p:tav tm="0">
                                          <p:val>
                                            <p:strVal val="#ppt_x+#ppt_w*1.125000"/>
                                          </p:val>
                                        </p:tav>
                                        <p:tav tm="100000">
                                          <p:val>
                                            <p:strVal val="#ppt_x"/>
                                          </p:val>
                                        </p:tav>
                                      </p:tavLst>
                                    </p:anim>
                                    <p:animEffect transition="in" filter="wipe(left)">
                                      <p:cBhvr>
                                        <p:cTn id="8"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0EADB7E0-4FD8-8A95-413B-9DAAFC53255F}"/>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7C82C63-DED3-630A-8C77-C131E3A94A2C}"/>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AA6DE557-814E-DCD8-01CA-4F018DFEFB6E}"/>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1C9086B6-33AE-B5D3-37D8-80F54D4A41BF}"/>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7">
            <a:extLst>
              <a:ext uri="{FF2B5EF4-FFF2-40B4-BE49-F238E27FC236}">
                <a16:creationId xmlns:a16="http://schemas.microsoft.com/office/drawing/2014/main" id="{040413D3-61C6-00D2-45DA-C1A42BF2E141}"/>
              </a:ext>
            </a:extLst>
          </p:cNvPr>
          <p:cNvGrpSpPr/>
          <p:nvPr/>
        </p:nvGrpSpPr>
        <p:grpSpPr>
          <a:xfrm>
            <a:off x="-1800000" y="0"/>
            <a:ext cx="1676562" cy="5143500"/>
            <a:chOff x="-396001" y="0"/>
            <a:chExt cx="1676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989E1580-8604-7D30-FBE1-77A6B9F95264}"/>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8E2AB690-F64F-9546-8757-00D7E15D34D3}"/>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131" name="Gruppo 130">
            <a:extLst>
              <a:ext uri="{FF2B5EF4-FFF2-40B4-BE49-F238E27FC236}">
                <a16:creationId xmlns:a16="http://schemas.microsoft.com/office/drawing/2014/main" id="{51484FB0-4935-CC7E-CF0C-3220DC42E96B}"/>
              </a:ext>
            </a:extLst>
          </p:cNvPr>
          <p:cNvGrpSpPr/>
          <p:nvPr/>
        </p:nvGrpSpPr>
        <p:grpSpPr>
          <a:xfrm>
            <a:off x="1919059" y="1267709"/>
            <a:ext cx="3210940" cy="1133169"/>
            <a:chOff x="1919059" y="1334664"/>
            <a:chExt cx="3210940" cy="1133169"/>
          </a:xfrm>
        </p:grpSpPr>
        <p:sp>
          <p:nvSpPr>
            <p:cNvPr id="12" name="CasellaDiTesto 11">
              <a:extLst>
                <a:ext uri="{FF2B5EF4-FFF2-40B4-BE49-F238E27FC236}">
                  <a16:creationId xmlns:a16="http://schemas.microsoft.com/office/drawing/2014/main" id="{B8DA6AC1-6DBC-4981-C0D5-046B995222E5}"/>
                </a:ext>
              </a:extLst>
            </p:cNvPr>
            <p:cNvSpPr txBox="1"/>
            <p:nvPr/>
          </p:nvSpPr>
          <p:spPr>
            <a:xfrm>
              <a:off x="1919059" y="1901011"/>
              <a:ext cx="3210940" cy="566822"/>
            </a:xfrm>
            <a:prstGeom prst="rect">
              <a:avLst/>
            </a:prstGeom>
            <a:noFill/>
          </p:spPr>
          <p:txBody>
            <a:bodyPr wrap="square" lIns="108000" tIns="0" rIns="108000" bIns="0" rtlCol="0" anchor="t" anchorCtr="0">
              <a:spAutoFit/>
            </a:bodyPr>
            <a:lstStyle/>
            <a:p>
              <a:pPr algn="ctr">
                <a:lnSpc>
                  <a:spcPct val="120000"/>
                </a:lnSpc>
              </a:pPr>
              <a:r>
                <a:rPr lang="it-IT" sz="1600" i="1" dirty="0">
                  <a:latin typeface="SF Pro Display" pitchFamily="2" charset="0"/>
                  <a:ea typeface="SF Pro Display" pitchFamily="2" charset="0"/>
                  <a:cs typeface="SF Pro Display" pitchFamily="2" charset="0"/>
                </a:rPr>
                <a:t>Conclusione 1</a:t>
              </a:r>
              <a:br>
                <a:rPr lang="it-IT" sz="1600" i="1" dirty="0">
                  <a:latin typeface="SF Pro Display" pitchFamily="2" charset="0"/>
                  <a:ea typeface="SF Pro Display" pitchFamily="2" charset="0"/>
                  <a:cs typeface="SF Pro Display" pitchFamily="2" charset="0"/>
                </a:rPr>
              </a:br>
              <a:r>
                <a:rPr lang="it-IT" sz="1600" i="1" dirty="0">
                  <a:latin typeface="SF Pro Display" pitchFamily="2" charset="0"/>
                  <a:ea typeface="SF Pro Display" pitchFamily="2" charset="0"/>
                  <a:cs typeface="SF Pro Display" pitchFamily="2" charset="0"/>
                </a:rPr>
                <a:t>…</a:t>
              </a:r>
            </a:p>
          </p:txBody>
        </p:sp>
        <p:grpSp>
          <p:nvGrpSpPr>
            <p:cNvPr id="31" name="Gruppo 30">
              <a:extLst>
                <a:ext uri="{FF2B5EF4-FFF2-40B4-BE49-F238E27FC236}">
                  <a16:creationId xmlns:a16="http://schemas.microsoft.com/office/drawing/2014/main" id="{8854D288-3BCC-9C7D-BE4D-8A4953A1A03A}"/>
                </a:ext>
              </a:extLst>
            </p:cNvPr>
            <p:cNvGrpSpPr/>
            <p:nvPr/>
          </p:nvGrpSpPr>
          <p:grpSpPr>
            <a:xfrm>
              <a:off x="3328462" y="1334664"/>
              <a:ext cx="392133" cy="392132"/>
              <a:chOff x="4049132" y="1733569"/>
              <a:chExt cx="392133" cy="392132"/>
            </a:xfrm>
            <a:solidFill>
              <a:schemeClr val="bg2">
                <a:lumMod val="10000"/>
              </a:schemeClr>
            </a:solidFill>
          </p:grpSpPr>
          <p:sp>
            <p:nvSpPr>
              <p:cNvPr id="22" name="Google Shape;1153;p71">
                <a:extLst>
                  <a:ext uri="{FF2B5EF4-FFF2-40B4-BE49-F238E27FC236}">
                    <a16:creationId xmlns:a16="http://schemas.microsoft.com/office/drawing/2014/main" id="{03F79182-907D-BF22-615C-702BEFA850D2}"/>
                  </a:ext>
                </a:extLst>
              </p:cNvPr>
              <p:cNvSpPr/>
              <p:nvPr/>
            </p:nvSpPr>
            <p:spPr>
              <a:xfrm>
                <a:off x="4157567" y="1733569"/>
                <a:ext cx="283698" cy="284783"/>
              </a:xfrm>
              <a:custGeom>
                <a:avLst/>
                <a:gdLst/>
                <a:ahLst/>
                <a:cxnLst/>
                <a:rect l="l" t="t" r="r" b="b"/>
                <a:pathLst>
                  <a:path w="12553" h="12601" extrusionOk="0">
                    <a:moveTo>
                      <a:pt x="4362" y="1018"/>
                    </a:moveTo>
                    <a:lnTo>
                      <a:pt x="4653" y="1066"/>
                    </a:lnTo>
                    <a:lnTo>
                      <a:pt x="4992" y="1115"/>
                    </a:lnTo>
                    <a:lnTo>
                      <a:pt x="5332" y="1163"/>
                    </a:lnTo>
                    <a:lnTo>
                      <a:pt x="5622" y="1260"/>
                    </a:lnTo>
                    <a:lnTo>
                      <a:pt x="5913" y="1405"/>
                    </a:lnTo>
                    <a:lnTo>
                      <a:pt x="6204" y="1599"/>
                    </a:lnTo>
                    <a:lnTo>
                      <a:pt x="6495" y="1793"/>
                    </a:lnTo>
                    <a:lnTo>
                      <a:pt x="6737" y="2036"/>
                    </a:lnTo>
                    <a:lnTo>
                      <a:pt x="6979" y="2278"/>
                    </a:lnTo>
                    <a:lnTo>
                      <a:pt x="7173" y="2569"/>
                    </a:lnTo>
                    <a:lnTo>
                      <a:pt x="7319" y="2811"/>
                    </a:lnTo>
                    <a:lnTo>
                      <a:pt x="7464" y="3150"/>
                    </a:lnTo>
                    <a:lnTo>
                      <a:pt x="7561" y="3441"/>
                    </a:lnTo>
                    <a:lnTo>
                      <a:pt x="7658" y="3732"/>
                    </a:lnTo>
                    <a:lnTo>
                      <a:pt x="7706" y="4071"/>
                    </a:lnTo>
                    <a:lnTo>
                      <a:pt x="7706" y="4410"/>
                    </a:lnTo>
                    <a:lnTo>
                      <a:pt x="7706" y="4701"/>
                    </a:lnTo>
                    <a:lnTo>
                      <a:pt x="7658" y="5040"/>
                    </a:lnTo>
                    <a:lnTo>
                      <a:pt x="7561" y="5331"/>
                    </a:lnTo>
                    <a:lnTo>
                      <a:pt x="7464" y="5670"/>
                    </a:lnTo>
                    <a:lnTo>
                      <a:pt x="7319" y="5961"/>
                    </a:lnTo>
                    <a:lnTo>
                      <a:pt x="7173" y="6252"/>
                    </a:lnTo>
                    <a:lnTo>
                      <a:pt x="6979" y="6543"/>
                    </a:lnTo>
                    <a:lnTo>
                      <a:pt x="6737" y="6785"/>
                    </a:lnTo>
                    <a:lnTo>
                      <a:pt x="6495" y="7027"/>
                    </a:lnTo>
                    <a:lnTo>
                      <a:pt x="6204" y="7221"/>
                    </a:lnTo>
                    <a:lnTo>
                      <a:pt x="5913" y="7367"/>
                    </a:lnTo>
                    <a:lnTo>
                      <a:pt x="5622" y="7512"/>
                    </a:lnTo>
                    <a:lnTo>
                      <a:pt x="5332" y="7609"/>
                    </a:lnTo>
                    <a:lnTo>
                      <a:pt x="4992" y="7706"/>
                    </a:lnTo>
                    <a:lnTo>
                      <a:pt x="4653" y="7754"/>
                    </a:lnTo>
                    <a:lnTo>
                      <a:pt x="4023" y="7754"/>
                    </a:lnTo>
                    <a:lnTo>
                      <a:pt x="3732" y="7706"/>
                    </a:lnTo>
                    <a:lnTo>
                      <a:pt x="3393" y="7609"/>
                    </a:lnTo>
                    <a:lnTo>
                      <a:pt x="3102" y="7512"/>
                    </a:lnTo>
                    <a:lnTo>
                      <a:pt x="2811" y="7367"/>
                    </a:lnTo>
                    <a:lnTo>
                      <a:pt x="2521" y="7221"/>
                    </a:lnTo>
                    <a:lnTo>
                      <a:pt x="2230" y="7027"/>
                    </a:lnTo>
                    <a:lnTo>
                      <a:pt x="1988" y="6785"/>
                    </a:lnTo>
                    <a:lnTo>
                      <a:pt x="1745" y="6543"/>
                    </a:lnTo>
                    <a:lnTo>
                      <a:pt x="1551" y="6252"/>
                    </a:lnTo>
                    <a:lnTo>
                      <a:pt x="1357" y="5961"/>
                    </a:lnTo>
                    <a:lnTo>
                      <a:pt x="1261" y="5670"/>
                    </a:lnTo>
                    <a:lnTo>
                      <a:pt x="1115" y="5331"/>
                    </a:lnTo>
                    <a:lnTo>
                      <a:pt x="1067" y="5040"/>
                    </a:lnTo>
                    <a:lnTo>
                      <a:pt x="1018" y="4701"/>
                    </a:lnTo>
                    <a:lnTo>
                      <a:pt x="970" y="4410"/>
                    </a:lnTo>
                    <a:lnTo>
                      <a:pt x="1018" y="4071"/>
                    </a:lnTo>
                    <a:lnTo>
                      <a:pt x="1067" y="3732"/>
                    </a:lnTo>
                    <a:lnTo>
                      <a:pt x="1115" y="3441"/>
                    </a:lnTo>
                    <a:lnTo>
                      <a:pt x="1261" y="3150"/>
                    </a:lnTo>
                    <a:lnTo>
                      <a:pt x="1357" y="2811"/>
                    </a:lnTo>
                    <a:lnTo>
                      <a:pt x="1551" y="2569"/>
                    </a:lnTo>
                    <a:lnTo>
                      <a:pt x="1745" y="2278"/>
                    </a:lnTo>
                    <a:lnTo>
                      <a:pt x="1988" y="2036"/>
                    </a:lnTo>
                    <a:lnTo>
                      <a:pt x="2230" y="1793"/>
                    </a:lnTo>
                    <a:lnTo>
                      <a:pt x="2521" y="1599"/>
                    </a:lnTo>
                    <a:lnTo>
                      <a:pt x="2811" y="1405"/>
                    </a:lnTo>
                    <a:lnTo>
                      <a:pt x="3102" y="1260"/>
                    </a:lnTo>
                    <a:lnTo>
                      <a:pt x="3393" y="1163"/>
                    </a:lnTo>
                    <a:lnTo>
                      <a:pt x="3732" y="1115"/>
                    </a:lnTo>
                    <a:lnTo>
                      <a:pt x="4023" y="1066"/>
                    </a:lnTo>
                    <a:lnTo>
                      <a:pt x="4362" y="1018"/>
                    </a:lnTo>
                    <a:close/>
                    <a:moveTo>
                      <a:pt x="7803" y="7124"/>
                    </a:moveTo>
                    <a:lnTo>
                      <a:pt x="11390" y="10711"/>
                    </a:lnTo>
                    <a:lnTo>
                      <a:pt x="11487" y="10856"/>
                    </a:lnTo>
                    <a:lnTo>
                      <a:pt x="11535" y="11050"/>
                    </a:lnTo>
                    <a:lnTo>
                      <a:pt x="11487" y="11244"/>
                    </a:lnTo>
                    <a:lnTo>
                      <a:pt x="11390" y="11438"/>
                    </a:lnTo>
                    <a:lnTo>
                      <a:pt x="11196" y="11535"/>
                    </a:lnTo>
                    <a:lnTo>
                      <a:pt x="11002" y="11583"/>
                    </a:lnTo>
                    <a:lnTo>
                      <a:pt x="10808" y="11535"/>
                    </a:lnTo>
                    <a:lnTo>
                      <a:pt x="10663" y="11438"/>
                    </a:lnTo>
                    <a:lnTo>
                      <a:pt x="7076" y="7851"/>
                    </a:lnTo>
                    <a:lnTo>
                      <a:pt x="7464" y="7512"/>
                    </a:lnTo>
                    <a:lnTo>
                      <a:pt x="7803" y="7124"/>
                    </a:lnTo>
                    <a:close/>
                    <a:moveTo>
                      <a:pt x="4362" y="0"/>
                    </a:moveTo>
                    <a:lnTo>
                      <a:pt x="3926" y="48"/>
                    </a:lnTo>
                    <a:lnTo>
                      <a:pt x="3538" y="97"/>
                    </a:lnTo>
                    <a:lnTo>
                      <a:pt x="3102" y="194"/>
                    </a:lnTo>
                    <a:lnTo>
                      <a:pt x="2714" y="339"/>
                    </a:lnTo>
                    <a:lnTo>
                      <a:pt x="2327" y="533"/>
                    </a:lnTo>
                    <a:lnTo>
                      <a:pt x="1939" y="727"/>
                    </a:lnTo>
                    <a:lnTo>
                      <a:pt x="1600" y="1018"/>
                    </a:lnTo>
                    <a:lnTo>
                      <a:pt x="1261" y="1309"/>
                    </a:lnTo>
                    <a:lnTo>
                      <a:pt x="970" y="1648"/>
                    </a:lnTo>
                    <a:lnTo>
                      <a:pt x="679" y="1987"/>
                    </a:lnTo>
                    <a:lnTo>
                      <a:pt x="485" y="2375"/>
                    </a:lnTo>
                    <a:lnTo>
                      <a:pt x="291" y="2762"/>
                    </a:lnTo>
                    <a:lnTo>
                      <a:pt x="146" y="3150"/>
                    </a:lnTo>
                    <a:lnTo>
                      <a:pt x="49" y="3538"/>
                    </a:lnTo>
                    <a:lnTo>
                      <a:pt x="0" y="3974"/>
                    </a:lnTo>
                    <a:lnTo>
                      <a:pt x="0" y="4410"/>
                    </a:lnTo>
                    <a:lnTo>
                      <a:pt x="0" y="4798"/>
                    </a:lnTo>
                    <a:lnTo>
                      <a:pt x="49" y="5234"/>
                    </a:lnTo>
                    <a:lnTo>
                      <a:pt x="146" y="5622"/>
                    </a:lnTo>
                    <a:lnTo>
                      <a:pt x="291" y="6058"/>
                    </a:lnTo>
                    <a:lnTo>
                      <a:pt x="485" y="6446"/>
                    </a:lnTo>
                    <a:lnTo>
                      <a:pt x="679" y="6785"/>
                    </a:lnTo>
                    <a:lnTo>
                      <a:pt x="970" y="7173"/>
                    </a:lnTo>
                    <a:lnTo>
                      <a:pt x="1261" y="7512"/>
                    </a:lnTo>
                    <a:lnTo>
                      <a:pt x="1600" y="7803"/>
                    </a:lnTo>
                    <a:lnTo>
                      <a:pt x="1939" y="8045"/>
                    </a:lnTo>
                    <a:lnTo>
                      <a:pt x="2327" y="8287"/>
                    </a:lnTo>
                    <a:lnTo>
                      <a:pt x="2714" y="8433"/>
                    </a:lnTo>
                    <a:lnTo>
                      <a:pt x="3102" y="8578"/>
                    </a:lnTo>
                    <a:lnTo>
                      <a:pt x="3538" y="8675"/>
                    </a:lnTo>
                    <a:lnTo>
                      <a:pt x="3926" y="8772"/>
                    </a:lnTo>
                    <a:lnTo>
                      <a:pt x="4798" y="8772"/>
                    </a:lnTo>
                    <a:lnTo>
                      <a:pt x="5283" y="8675"/>
                    </a:lnTo>
                    <a:lnTo>
                      <a:pt x="5719" y="8530"/>
                    </a:lnTo>
                    <a:lnTo>
                      <a:pt x="6156" y="8384"/>
                    </a:lnTo>
                    <a:lnTo>
                      <a:pt x="9936" y="12116"/>
                    </a:lnTo>
                    <a:lnTo>
                      <a:pt x="10178" y="12310"/>
                    </a:lnTo>
                    <a:lnTo>
                      <a:pt x="10420" y="12455"/>
                    </a:lnTo>
                    <a:lnTo>
                      <a:pt x="10711" y="12552"/>
                    </a:lnTo>
                    <a:lnTo>
                      <a:pt x="11002" y="12601"/>
                    </a:lnTo>
                    <a:lnTo>
                      <a:pt x="11293" y="12552"/>
                    </a:lnTo>
                    <a:lnTo>
                      <a:pt x="11584" y="12455"/>
                    </a:lnTo>
                    <a:lnTo>
                      <a:pt x="11874" y="12310"/>
                    </a:lnTo>
                    <a:lnTo>
                      <a:pt x="12068" y="12116"/>
                    </a:lnTo>
                    <a:lnTo>
                      <a:pt x="12262" y="11874"/>
                    </a:lnTo>
                    <a:lnTo>
                      <a:pt x="12408" y="11632"/>
                    </a:lnTo>
                    <a:lnTo>
                      <a:pt x="12504" y="11341"/>
                    </a:lnTo>
                    <a:lnTo>
                      <a:pt x="12553" y="11050"/>
                    </a:lnTo>
                    <a:lnTo>
                      <a:pt x="12504" y="10759"/>
                    </a:lnTo>
                    <a:lnTo>
                      <a:pt x="12408" y="10468"/>
                    </a:lnTo>
                    <a:lnTo>
                      <a:pt x="12262" y="10226"/>
                    </a:lnTo>
                    <a:lnTo>
                      <a:pt x="12068" y="9984"/>
                    </a:lnTo>
                    <a:lnTo>
                      <a:pt x="8336" y="6203"/>
                    </a:lnTo>
                    <a:lnTo>
                      <a:pt x="8579" y="5622"/>
                    </a:lnTo>
                    <a:lnTo>
                      <a:pt x="8676" y="4943"/>
                    </a:lnTo>
                    <a:lnTo>
                      <a:pt x="8724" y="4313"/>
                    </a:lnTo>
                    <a:lnTo>
                      <a:pt x="8676" y="3635"/>
                    </a:lnTo>
                    <a:lnTo>
                      <a:pt x="8530" y="3005"/>
                    </a:lnTo>
                    <a:lnTo>
                      <a:pt x="8240" y="2423"/>
                    </a:lnTo>
                    <a:lnTo>
                      <a:pt x="7900" y="1842"/>
                    </a:lnTo>
                    <a:lnTo>
                      <a:pt x="7464" y="1309"/>
                    </a:lnTo>
                    <a:lnTo>
                      <a:pt x="7125" y="1018"/>
                    </a:lnTo>
                    <a:lnTo>
                      <a:pt x="6786" y="727"/>
                    </a:lnTo>
                    <a:lnTo>
                      <a:pt x="6398" y="533"/>
                    </a:lnTo>
                    <a:lnTo>
                      <a:pt x="6010" y="339"/>
                    </a:lnTo>
                    <a:lnTo>
                      <a:pt x="5622" y="194"/>
                    </a:lnTo>
                    <a:lnTo>
                      <a:pt x="5186" y="97"/>
                    </a:lnTo>
                    <a:lnTo>
                      <a:pt x="4750" y="48"/>
                    </a:lnTo>
                    <a:lnTo>
                      <a:pt x="436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54;p71">
                <a:extLst>
                  <a:ext uri="{FF2B5EF4-FFF2-40B4-BE49-F238E27FC236}">
                    <a16:creationId xmlns:a16="http://schemas.microsoft.com/office/drawing/2014/main" id="{9CF5A5D4-E8E6-4153-DDFD-52D30019E587}"/>
                  </a:ext>
                </a:extLst>
              </p:cNvPr>
              <p:cNvSpPr/>
              <p:nvPr/>
            </p:nvSpPr>
            <p:spPr>
              <a:xfrm>
                <a:off x="4049132" y="1895656"/>
                <a:ext cx="297936" cy="230045"/>
              </a:xfrm>
              <a:custGeom>
                <a:avLst/>
                <a:gdLst/>
                <a:ahLst/>
                <a:cxnLst/>
                <a:rect l="l" t="t" r="r" b="b"/>
                <a:pathLst>
                  <a:path w="13183" h="10179" extrusionOk="0">
                    <a:moveTo>
                      <a:pt x="3054" y="1019"/>
                    </a:moveTo>
                    <a:lnTo>
                      <a:pt x="3054" y="9161"/>
                    </a:lnTo>
                    <a:lnTo>
                      <a:pt x="2036" y="9161"/>
                    </a:lnTo>
                    <a:lnTo>
                      <a:pt x="2036" y="1019"/>
                    </a:lnTo>
                    <a:close/>
                    <a:moveTo>
                      <a:pt x="7125" y="3442"/>
                    </a:moveTo>
                    <a:lnTo>
                      <a:pt x="7125" y="9161"/>
                    </a:lnTo>
                    <a:lnTo>
                      <a:pt x="6107" y="9161"/>
                    </a:lnTo>
                    <a:lnTo>
                      <a:pt x="6107" y="3442"/>
                    </a:lnTo>
                    <a:close/>
                    <a:moveTo>
                      <a:pt x="11147" y="4556"/>
                    </a:moveTo>
                    <a:lnTo>
                      <a:pt x="11147" y="9161"/>
                    </a:lnTo>
                    <a:lnTo>
                      <a:pt x="10178" y="9161"/>
                    </a:lnTo>
                    <a:lnTo>
                      <a:pt x="10178" y="4556"/>
                    </a:lnTo>
                    <a:close/>
                    <a:moveTo>
                      <a:pt x="1503" y="1"/>
                    </a:moveTo>
                    <a:lnTo>
                      <a:pt x="1309" y="49"/>
                    </a:lnTo>
                    <a:lnTo>
                      <a:pt x="1164" y="146"/>
                    </a:lnTo>
                    <a:lnTo>
                      <a:pt x="1067" y="292"/>
                    </a:lnTo>
                    <a:lnTo>
                      <a:pt x="1018" y="485"/>
                    </a:lnTo>
                    <a:lnTo>
                      <a:pt x="1018" y="9161"/>
                    </a:lnTo>
                    <a:lnTo>
                      <a:pt x="485" y="9161"/>
                    </a:lnTo>
                    <a:lnTo>
                      <a:pt x="291" y="9209"/>
                    </a:lnTo>
                    <a:lnTo>
                      <a:pt x="146" y="9306"/>
                    </a:lnTo>
                    <a:lnTo>
                      <a:pt x="49" y="9500"/>
                    </a:lnTo>
                    <a:lnTo>
                      <a:pt x="0" y="9694"/>
                    </a:lnTo>
                    <a:lnTo>
                      <a:pt x="49" y="9888"/>
                    </a:lnTo>
                    <a:lnTo>
                      <a:pt x="146" y="10033"/>
                    </a:lnTo>
                    <a:lnTo>
                      <a:pt x="291" y="10130"/>
                    </a:lnTo>
                    <a:lnTo>
                      <a:pt x="485" y="10178"/>
                    </a:lnTo>
                    <a:lnTo>
                      <a:pt x="12698" y="10178"/>
                    </a:lnTo>
                    <a:lnTo>
                      <a:pt x="12892" y="10130"/>
                    </a:lnTo>
                    <a:lnTo>
                      <a:pt x="13038" y="10033"/>
                    </a:lnTo>
                    <a:lnTo>
                      <a:pt x="13183" y="9888"/>
                    </a:lnTo>
                    <a:lnTo>
                      <a:pt x="13183" y="9694"/>
                    </a:lnTo>
                    <a:lnTo>
                      <a:pt x="13183" y="9500"/>
                    </a:lnTo>
                    <a:lnTo>
                      <a:pt x="13038" y="9306"/>
                    </a:lnTo>
                    <a:lnTo>
                      <a:pt x="12892" y="9209"/>
                    </a:lnTo>
                    <a:lnTo>
                      <a:pt x="12698" y="9161"/>
                    </a:lnTo>
                    <a:lnTo>
                      <a:pt x="12165" y="9161"/>
                    </a:lnTo>
                    <a:lnTo>
                      <a:pt x="12165" y="4072"/>
                    </a:lnTo>
                    <a:lnTo>
                      <a:pt x="12165" y="3878"/>
                    </a:lnTo>
                    <a:lnTo>
                      <a:pt x="12020" y="3684"/>
                    </a:lnTo>
                    <a:lnTo>
                      <a:pt x="11874" y="3587"/>
                    </a:lnTo>
                    <a:lnTo>
                      <a:pt x="11680" y="3539"/>
                    </a:lnTo>
                    <a:lnTo>
                      <a:pt x="9645" y="3539"/>
                    </a:lnTo>
                    <a:lnTo>
                      <a:pt x="9451" y="3587"/>
                    </a:lnTo>
                    <a:lnTo>
                      <a:pt x="9306" y="3684"/>
                    </a:lnTo>
                    <a:lnTo>
                      <a:pt x="9160" y="3878"/>
                    </a:lnTo>
                    <a:lnTo>
                      <a:pt x="9160" y="4072"/>
                    </a:lnTo>
                    <a:lnTo>
                      <a:pt x="9160" y="9161"/>
                    </a:lnTo>
                    <a:lnTo>
                      <a:pt x="8143" y="9161"/>
                    </a:lnTo>
                    <a:lnTo>
                      <a:pt x="8143" y="2909"/>
                    </a:lnTo>
                    <a:lnTo>
                      <a:pt x="8094" y="2715"/>
                    </a:lnTo>
                    <a:lnTo>
                      <a:pt x="7997" y="2569"/>
                    </a:lnTo>
                    <a:lnTo>
                      <a:pt x="7803" y="2472"/>
                    </a:lnTo>
                    <a:lnTo>
                      <a:pt x="7609" y="2424"/>
                    </a:lnTo>
                    <a:lnTo>
                      <a:pt x="5574" y="2424"/>
                    </a:lnTo>
                    <a:lnTo>
                      <a:pt x="5380" y="2472"/>
                    </a:lnTo>
                    <a:lnTo>
                      <a:pt x="5235" y="2569"/>
                    </a:lnTo>
                    <a:lnTo>
                      <a:pt x="5138" y="2715"/>
                    </a:lnTo>
                    <a:lnTo>
                      <a:pt x="5089" y="2909"/>
                    </a:lnTo>
                    <a:lnTo>
                      <a:pt x="5089" y="9161"/>
                    </a:lnTo>
                    <a:lnTo>
                      <a:pt x="4071" y="9161"/>
                    </a:lnTo>
                    <a:lnTo>
                      <a:pt x="4071" y="485"/>
                    </a:lnTo>
                    <a:lnTo>
                      <a:pt x="4023" y="292"/>
                    </a:lnTo>
                    <a:lnTo>
                      <a:pt x="3926" y="146"/>
                    </a:lnTo>
                    <a:lnTo>
                      <a:pt x="3732" y="49"/>
                    </a:lnTo>
                    <a:lnTo>
                      <a:pt x="353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5;p71">
                <a:extLst>
                  <a:ext uri="{FF2B5EF4-FFF2-40B4-BE49-F238E27FC236}">
                    <a16:creationId xmlns:a16="http://schemas.microsoft.com/office/drawing/2014/main" id="{AC95B9D3-37B8-6AF8-E601-51ACB4AEDCD7}"/>
                  </a:ext>
                </a:extLst>
              </p:cNvPr>
              <p:cNvSpPr/>
              <p:nvPr/>
            </p:nvSpPr>
            <p:spPr>
              <a:xfrm>
                <a:off x="4200281" y="1821189"/>
                <a:ext cx="23029" cy="23007"/>
              </a:xfrm>
              <a:custGeom>
                <a:avLst/>
                <a:gdLst/>
                <a:ahLst/>
                <a:cxnLst/>
                <a:rect l="l" t="t" r="r" b="b"/>
                <a:pathLst>
                  <a:path w="1019" h="1018" extrusionOk="0">
                    <a:moveTo>
                      <a:pt x="534" y="0"/>
                    </a:moveTo>
                    <a:lnTo>
                      <a:pt x="340" y="49"/>
                    </a:lnTo>
                    <a:lnTo>
                      <a:pt x="146" y="146"/>
                    </a:lnTo>
                    <a:lnTo>
                      <a:pt x="49" y="291"/>
                    </a:lnTo>
                    <a:lnTo>
                      <a:pt x="1" y="485"/>
                    </a:lnTo>
                    <a:lnTo>
                      <a:pt x="49" y="727"/>
                    </a:lnTo>
                    <a:lnTo>
                      <a:pt x="146" y="873"/>
                    </a:lnTo>
                    <a:lnTo>
                      <a:pt x="340" y="969"/>
                    </a:lnTo>
                    <a:lnTo>
                      <a:pt x="534" y="1018"/>
                    </a:lnTo>
                    <a:lnTo>
                      <a:pt x="728" y="969"/>
                    </a:lnTo>
                    <a:lnTo>
                      <a:pt x="873" y="873"/>
                    </a:lnTo>
                    <a:lnTo>
                      <a:pt x="970" y="727"/>
                    </a:lnTo>
                    <a:lnTo>
                      <a:pt x="1018" y="485"/>
                    </a:lnTo>
                    <a:lnTo>
                      <a:pt x="970" y="291"/>
                    </a:lnTo>
                    <a:lnTo>
                      <a:pt x="873" y="146"/>
                    </a:lnTo>
                    <a:lnTo>
                      <a:pt x="728" y="49"/>
                    </a:lnTo>
                    <a:lnTo>
                      <a:pt x="53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56;p71">
                <a:extLst>
                  <a:ext uri="{FF2B5EF4-FFF2-40B4-BE49-F238E27FC236}">
                    <a16:creationId xmlns:a16="http://schemas.microsoft.com/office/drawing/2014/main" id="{931743B0-BB8F-2C29-AD95-BEE9D1FB5CDC}"/>
                  </a:ext>
                </a:extLst>
              </p:cNvPr>
              <p:cNvSpPr/>
              <p:nvPr/>
            </p:nvSpPr>
            <p:spPr>
              <a:xfrm>
                <a:off x="4244102" y="1821189"/>
                <a:ext cx="23007" cy="23007"/>
              </a:xfrm>
              <a:custGeom>
                <a:avLst/>
                <a:gdLst/>
                <a:ahLst/>
                <a:cxnLst/>
                <a:rect l="l" t="t" r="r" b="b"/>
                <a:pathLst>
                  <a:path w="1018" h="1018" extrusionOk="0">
                    <a:moveTo>
                      <a:pt x="533" y="0"/>
                    </a:moveTo>
                    <a:lnTo>
                      <a:pt x="291" y="49"/>
                    </a:lnTo>
                    <a:lnTo>
                      <a:pt x="146" y="146"/>
                    </a:lnTo>
                    <a:lnTo>
                      <a:pt x="49" y="291"/>
                    </a:lnTo>
                    <a:lnTo>
                      <a:pt x="0" y="485"/>
                    </a:lnTo>
                    <a:lnTo>
                      <a:pt x="49" y="727"/>
                    </a:lnTo>
                    <a:lnTo>
                      <a:pt x="146" y="873"/>
                    </a:lnTo>
                    <a:lnTo>
                      <a:pt x="291" y="969"/>
                    </a:lnTo>
                    <a:lnTo>
                      <a:pt x="533" y="1018"/>
                    </a:lnTo>
                    <a:lnTo>
                      <a:pt x="727" y="969"/>
                    </a:lnTo>
                    <a:lnTo>
                      <a:pt x="873" y="873"/>
                    </a:lnTo>
                    <a:lnTo>
                      <a:pt x="969" y="727"/>
                    </a:lnTo>
                    <a:lnTo>
                      <a:pt x="1018" y="485"/>
                    </a:lnTo>
                    <a:lnTo>
                      <a:pt x="969" y="291"/>
                    </a:lnTo>
                    <a:lnTo>
                      <a:pt x="873" y="146"/>
                    </a:lnTo>
                    <a:lnTo>
                      <a:pt x="727" y="49"/>
                    </a:lnTo>
                    <a:lnTo>
                      <a:pt x="53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57;p71">
                <a:extLst>
                  <a:ext uri="{FF2B5EF4-FFF2-40B4-BE49-F238E27FC236}">
                    <a16:creationId xmlns:a16="http://schemas.microsoft.com/office/drawing/2014/main" id="{CFB820CF-A026-C426-1969-051D36B74C7D}"/>
                  </a:ext>
                </a:extLst>
              </p:cNvPr>
              <p:cNvSpPr/>
              <p:nvPr/>
            </p:nvSpPr>
            <p:spPr>
              <a:xfrm>
                <a:off x="4289008" y="1821189"/>
                <a:ext cx="23029" cy="23007"/>
              </a:xfrm>
              <a:custGeom>
                <a:avLst/>
                <a:gdLst/>
                <a:ahLst/>
                <a:cxnLst/>
                <a:rect l="l" t="t" r="r" b="b"/>
                <a:pathLst>
                  <a:path w="1019" h="1018" extrusionOk="0">
                    <a:moveTo>
                      <a:pt x="485" y="0"/>
                    </a:moveTo>
                    <a:lnTo>
                      <a:pt x="291" y="49"/>
                    </a:lnTo>
                    <a:lnTo>
                      <a:pt x="146" y="146"/>
                    </a:lnTo>
                    <a:lnTo>
                      <a:pt x="0" y="291"/>
                    </a:lnTo>
                    <a:lnTo>
                      <a:pt x="0" y="485"/>
                    </a:lnTo>
                    <a:lnTo>
                      <a:pt x="0" y="727"/>
                    </a:lnTo>
                    <a:lnTo>
                      <a:pt x="146" y="873"/>
                    </a:lnTo>
                    <a:lnTo>
                      <a:pt x="291" y="969"/>
                    </a:lnTo>
                    <a:lnTo>
                      <a:pt x="485" y="1018"/>
                    </a:lnTo>
                    <a:lnTo>
                      <a:pt x="679" y="969"/>
                    </a:lnTo>
                    <a:lnTo>
                      <a:pt x="873" y="873"/>
                    </a:lnTo>
                    <a:lnTo>
                      <a:pt x="970" y="727"/>
                    </a:lnTo>
                    <a:lnTo>
                      <a:pt x="1018" y="485"/>
                    </a:lnTo>
                    <a:lnTo>
                      <a:pt x="970" y="291"/>
                    </a:lnTo>
                    <a:lnTo>
                      <a:pt x="873" y="146"/>
                    </a:lnTo>
                    <a:lnTo>
                      <a:pt x="679" y="49"/>
                    </a:lnTo>
                    <a:lnTo>
                      <a:pt x="48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titolo1">
            <a:extLst>
              <a:ext uri="{FF2B5EF4-FFF2-40B4-BE49-F238E27FC236}">
                <a16:creationId xmlns:a16="http://schemas.microsoft.com/office/drawing/2014/main" id="{099C3891-CD15-3896-A104-E6B09B8FF576}"/>
              </a:ext>
            </a:extLst>
          </p:cNvPr>
          <p:cNvSpPr>
            <a:spLocks noGrp="1"/>
          </p:cNvSpPr>
          <p:nvPr>
            <p:ph type="title"/>
          </p:nvPr>
        </p:nvSpPr>
        <p:spPr>
          <a:xfrm>
            <a:off x="720000" y="126000"/>
            <a:ext cx="8063999" cy="723245"/>
          </a:xfrm>
        </p:spPr>
        <p:txBody>
          <a:bodyPr anchor="t" anchorCtr="0">
            <a:spAutoFit/>
          </a:bodyPr>
          <a:lstStyle/>
          <a:p>
            <a:pPr algn="r"/>
            <a:r>
              <a:rPr lang="it-IT" dirty="0">
                <a:solidFill>
                  <a:schemeClr val="bg2">
                    <a:lumMod val="10000"/>
                  </a:schemeClr>
                </a:solidFill>
              </a:rPr>
              <a:t>Conclusioni</a:t>
            </a:r>
            <a:endParaRPr lang="it-IT" sz="2000" dirty="0">
              <a:solidFill>
                <a:schemeClr val="bg2">
                  <a:lumMod val="10000"/>
                </a:schemeClr>
              </a:solidFill>
            </a:endParaRPr>
          </a:p>
        </p:txBody>
      </p:sp>
      <p:sp>
        <p:nvSpPr>
          <p:cNvPr id="4" name="!!note8">
            <a:extLst>
              <a:ext uri="{FF2B5EF4-FFF2-40B4-BE49-F238E27FC236}">
                <a16:creationId xmlns:a16="http://schemas.microsoft.com/office/drawing/2014/main" id="{6B4B7F26-1C52-4B3C-3ADC-6C218FC55201}"/>
              </a:ext>
            </a:extLst>
          </p:cNvPr>
          <p:cNvSpPr txBox="1"/>
          <p:nvPr/>
        </p:nvSpPr>
        <p:spPr>
          <a:xfrm>
            <a:off x="3585680" y="3385689"/>
            <a:ext cx="4109663" cy="1600438"/>
          </a:xfrm>
          <a:prstGeom prst="rect">
            <a:avLst/>
          </a:prstGeom>
          <a:noFill/>
        </p:spPr>
        <p:txBody>
          <a:bodyPr wrap="square" rtlCol="0">
            <a:spAutoFit/>
          </a:bodyPr>
          <a:lstStyle/>
          <a:p>
            <a:pPr marL="285750" indent="-285750">
              <a:buFont typeface="Arial" panose="020B0604020202020204" pitchFamily="34" charset="0"/>
              <a:buChar char="•"/>
            </a:pPr>
            <a:r>
              <a:rPr lang="it-IT" dirty="0"/>
              <a:t>prestazioni finali (rendering e risoluzione)</a:t>
            </a:r>
          </a:p>
          <a:p>
            <a:pPr marL="285750" indent="-285750">
              <a:buFont typeface="Arial" panose="020B0604020202020204" pitchFamily="34" charset="0"/>
              <a:buChar char="•"/>
            </a:pPr>
            <a:r>
              <a:rPr lang="it-IT" dirty="0"/>
              <a:t>tempi di esecuzione con e senza ombra (quanto pesa </a:t>
            </a:r>
            <a:r>
              <a:rPr lang="it-IT" dirty="0" err="1"/>
              <a:t>computazionalmente</a:t>
            </a:r>
            <a:r>
              <a:rPr lang="it-IT" dirty="0"/>
              <a:t> nel concreto)</a:t>
            </a:r>
          </a:p>
          <a:p>
            <a:pPr marL="285750" indent="-285750">
              <a:buFont typeface="Arial" panose="020B0604020202020204" pitchFamily="34" charset="0"/>
              <a:buChar char="•"/>
            </a:pPr>
            <a:r>
              <a:rPr lang="it-IT" dirty="0"/>
              <a:t>esecuzione video</a:t>
            </a:r>
          </a:p>
          <a:p>
            <a:pPr marL="285750" indent="-285750">
              <a:buFont typeface="Arial" panose="020B0604020202020204" pitchFamily="34" charset="0"/>
              <a:buChar char="•"/>
            </a:pPr>
            <a:r>
              <a:rPr lang="it-IT" dirty="0"/>
              <a:t>funziona anche per superfici curve</a:t>
            </a:r>
          </a:p>
          <a:p>
            <a:pPr marL="285750" indent="-285750">
              <a:buFont typeface="Arial" panose="020B0604020202020204" pitchFamily="34" charset="0"/>
              <a:buChar char="•"/>
            </a:pPr>
            <a:r>
              <a:rPr lang="it-IT" dirty="0"/>
              <a:t>altro dal paper…</a:t>
            </a:r>
          </a:p>
        </p:txBody>
      </p:sp>
    </p:spTree>
    <p:extLst>
      <p:ext uri="{BB962C8B-B14F-4D97-AF65-F5344CB8AC3E}">
        <p14:creationId xmlns:p14="http://schemas.microsoft.com/office/powerpoint/2010/main" val="36504809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131"/>
                                        </p:tgtEl>
                                        <p:attrNameLst>
                                          <p:attrName>style.visibility</p:attrName>
                                        </p:attrNameLst>
                                      </p:cBhvr>
                                      <p:to>
                                        <p:strVal val="visible"/>
                                      </p:to>
                                    </p:set>
                                    <p:animEffect transition="in" filter="fade">
                                      <p:cBhvr>
                                        <p:cTn id="7" dur="500"/>
                                        <p:tgtEl>
                                          <p:spTgt spid="131"/>
                                        </p:tgtEl>
                                      </p:cBhvr>
                                    </p:animEffect>
                                  </p:childTnLst>
                                </p:cTn>
                              </p:par>
                              <p:par>
                                <p:cTn id="8" presetID="12" presetClass="entr" presetSubtype="2"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1250"/>
                                        <p:tgtEl>
                                          <p:spTgt spid="8"/>
                                        </p:tgtEl>
                                        <p:attrNameLst>
                                          <p:attrName>ppt_x</p:attrName>
                                        </p:attrNameLst>
                                      </p:cBhvr>
                                      <p:tavLst>
                                        <p:tav tm="0">
                                          <p:val>
                                            <p:strVal val="#ppt_x+#ppt_w*1.125000"/>
                                          </p:val>
                                        </p:tav>
                                        <p:tav tm="100000">
                                          <p:val>
                                            <p:strVal val="#ppt_x"/>
                                          </p:val>
                                        </p:tav>
                                      </p:tavLst>
                                    </p:anim>
                                    <p:animEffect transition="in" filter="wipe(left)">
                                      <p:cBhvr>
                                        <p:cTn id="11"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0EADB7E0-4FD8-8A95-413B-9DAAFC53255F}"/>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7C82C63-DED3-630A-8C77-C131E3A94A2C}"/>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AA6DE557-814E-DCD8-01CA-4F018DFEFB6E}"/>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1C9086B6-33AE-B5D3-37D8-80F54D4A41BF}"/>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7">
            <a:extLst>
              <a:ext uri="{FF2B5EF4-FFF2-40B4-BE49-F238E27FC236}">
                <a16:creationId xmlns:a16="http://schemas.microsoft.com/office/drawing/2014/main" id="{040413D3-61C6-00D2-45DA-C1A42BF2E141}"/>
              </a:ext>
            </a:extLst>
          </p:cNvPr>
          <p:cNvGrpSpPr/>
          <p:nvPr/>
        </p:nvGrpSpPr>
        <p:grpSpPr>
          <a:xfrm>
            <a:off x="-1800000" y="0"/>
            <a:ext cx="1676562" cy="5143500"/>
            <a:chOff x="-396001" y="0"/>
            <a:chExt cx="1676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989E1580-8604-7D30-FBE1-77A6B9F95264}"/>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8E2AB690-F64F-9546-8757-00D7E15D34D3}"/>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1">
            <a:extLst>
              <a:ext uri="{FF2B5EF4-FFF2-40B4-BE49-F238E27FC236}">
                <a16:creationId xmlns:a16="http://schemas.microsoft.com/office/drawing/2014/main" id="{099C3891-CD15-3896-A104-E6B09B8FF576}"/>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Conclusioni</a:t>
            </a:r>
            <a:br>
              <a:rPr lang="it-IT" dirty="0">
                <a:solidFill>
                  <a:schemeClr val="bg2">
                    <a:lumMod val="10000"/>
                  </a:schemeClr>
                </a:solidFill>
              </a:rPr>
            </a:br>
            <a:r>
              <a:rPr lang="it-IT" sz="2000" b="0" dirty="0">
                <a:solidFill>
                  <a:schemeClr val="bg2">
                    <a:lumMod val="10000"/>
                  </a:schemeClr>
                </a:solidFill>
                <a:latin typeface="Outfit Medium" pitchFamily="2" charset="0"/>
              </a:rPr>
              <a:t>Futuri sviluppi</a:t>
            </a:r>
          </a:p>
        </p:txBody>
      </p:sp>
      <p:sp>
        <p:nvSpPr>
          <p:cNvPr id="4" name="!!note9">
            <a:extLst>
              <a:ext uri="{FF2B5EF4-FFF2-40B4-BE49-F238E27FC236}">
                <a16:creationId xmlns:a16="http://schemas.microsoft.com/office/drawing/2014/main" id="{57644CFA-D05F-264F-89C4-6BB245D33005}"/>
              </a:ext>
            </a:extLst>
          </p:cNvPr>
          <p:cNvSpPr txBox="1"/>
          <p:nvPr/>
        </p:nvSpPr>
        <p:spPr>
          <a:xfrm>
            <a:off x="3390471" y="2121967"/>
            <a:ext cx="4109663" cy="1815882"/>
          </a:xfrm>
          <a:prstGeom prst="rect">
            <a:avLst/>
          </a:prstGeom>
          <a:noFill/>
        </p:spPr>
        <p:txBody>
          <a:bodyPr wrap="square" rtlCol="0">
            <a:spAutoFit/>
          </a:bodyPr>
          <a:lstStyle/>
          <a:p>
            <a:pPr marL="285750" indent="-285750">
              <a:buFont typeface="Arial" panose="020B0604020202020204" pitchFamily="34" charset="0"/>
              <a:buChar char="•"/>
            </a:pPr>
            <a:r>
              <a:rPr lang="it-IT" dirty="0"/>
              <a:t>implementare il depth test sulla GPU utilizzando </a:t>
            </a:r>
            <a:r>
              <a:rPr lang="it-IT" dirty="0" err="1"/>
              <a:t>fragment</a:t>
            </a:r>
            <a:r>
              <a:rPr lang="it-IT" dirty="0"/>
              <a:t> e vertex shader.</a:t>
            </a:r>
          </a:p>
          <a:p>
            <a:pPr marL="285750" indent="-285750">
              <a:buFont typeface="Arial" panose="020B0604020202020204" pitchFamily="34" charset="0"/>
              <a:buChar char="•"/>
            </a:pPr>
            <a:r>
              <a:rPr lang="it-IT" dirty="0" err="1"/>
              <a:t>renderizzare</a:t>
            </a:r>
            <a:r>
              <a:rPr lang="it-IT" dirty="0"/>
              <a:t> la shadow map calcolata da </a:t>
            </a:r>
            <a:r>
              <a:rPr lang="it-IT" dirty="0" err="1"/>
              <a:t>FirstStep</a:t>
            </a:r>
            <a:r>
              <a:rPr lang="it-IT" dirty="0"/>
              <a:t>() memorizzata nel depth buffer.</a:t>
            </a:r>
          </a:p>
          <a:p>
            <a:pPr marL="285750" indent="-285750">
              <a:buFont typeface="Arial" panose="020B0604020202020204" pitchFamily="34" charset="0"/>
              <a:buChar char="•"/>
            </a:pPr>
            <a:r>
              <a:rPr lang="it-IT" dirty="0"/>
              <a:t>ulteriori metodi per migliorare la qualità delle ombre (es. PCF, LAM, combinazione con shadow volumes, …)</a:t>
            </a:r>
          </a:p>
          <a:p>
            <a:pPr marL="285750" indent="-285750">
              <a:buFont typeface="Arial" panose="020B0604020202020204" pitchFamily="34" charset="0"/>
              <a:buChar char="•"/>
            </a:pPr>
            <a:r>
              <a:rPr lang="it-IT" dirty="0"/>
              <a:t>altro dal paper…</a:t>
            </a:r>
          </a:p>
        </p:txBody>
      </p:sp>
    </p:spTree>
    <p:extLst>
      <p:ext uri="{BB962C8B-B14F-4D97-AF65-F5344CB8AC3E}">
        <p14:creationId xmlns:p14="http://schemas.microsoft.com/office/powerpoint/2010/main" val="3782462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p:tgtEl>
                                          <p:spTgt spid="8"/>
                                        </p:tgtEl>
                                        <p:attrNameLst>
                                          <p:attrName>ppt_x</p:attrName>
                                        </p:attrNameLst>
                                      </p:cBhvr>
                                      <p:tavLst>
                                        <p:tav tm="0">
                                          <p:val>
                                            <p:strVal val="#ppt_x+#ppt_w*1.125000"/>
                                          </p:val>
                                        </p:tav>
                                        <p:tav tm="100000">
                                          <p:val>
                                            <p:strVal val="#ppt_x"/>
                                          </p:val>
                                        </p:tav>
                                      </p:tavLst>
                                    </p:anim>
                                    <p:animEffect transition="in" filter="wipe(left)">
                                      <p:cBhvr>
                                        <p:cTn id="8"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grpSp>
        <p:nvGrpSpPr>
          <p:cNvPr id="2" name="!!capitolo8">
            <a:extLst>
              <a:ext uri="{FF2B5EF4-FFF2-40B4-BE49-F238E27FC236}">
                <a16:creationId xmlns:a16="http://schemas.microsoft.com/office/drawing/2014/main" id="{AC7BAE34-DB52-33AC-EBD9-BECEA8B97CFE}"/>
              </a:ext>
            </a:extLst>
          </p:cNvPr>
          <p:cNvGrpSpPr/>
          <p:nvPr/>
        </p:nvGrpSpPr>
        <p:grpSpPr>
          <a:xfrm>
            <a:off x="-1800000" y="0"/>
            <a:ext cx="1748562" cy="5143500"/>
            <a:chOff x="-468001" y="0"/>
            <a:chExt cx="1748562" cy="5143500"/>
          </a:xfrm>
          <a:effectLst>
            <a:outerShdw blurRad="50800" dist="38100" algn="l" rotWithShape="0">
              <a:schemeClr val="bg2">
                <a:lumMod val="10000"/>
                <a:alpha val="40000"/>
              </a:schemeClr>
            </a:outerShdw>
          </a:effectLst>
        </p:grpSpPr>
        <p:sp>
          <p:nvSpPr>
            <p:cNvPr id="3" name="Rettangolo 2">
              <a:extLst>
                <a:ext uri="{FF2B5EF4-FFF2-40B4-BE49-F238E27FC236}">
                  <a16:creationId xmlns:a16="http://schemas.microsoft.com/office/drawing/2014/main" id="{B8D0A2E3-ACBD-3F7C-1CA6-0D0BB7C63017}"/>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4" name="Triangolo 3">
              <a:extLst>
                <a:ext uri="{FF2B5EF4-FFF2-40B4-BE49-F238E27FC236}">
                  <a16:creationId xmlns:a16="http://schemas.microsoft.com/office/drawing/2014/main" id="{18F95A3E-B334-F4AB-4E10-3815EEDE0097}"/>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1078" name="Google Shape;1078;p70"/>
          <p:cNvSpPr txBox="1">
            <a:spLocks noGrp="1"/>
          </p:cNvSpPr>
          <p:nvPr>
            <p:ph type="title"/>
          </p:nvPr>
        </p:nvSpPr>
        <p:spPr>
          <a:xfrm>
            <a:off x="713225" y="677525"/>
            <a:ext cx="50946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a:solidFill>
                  <a:schemeClr val="bg2">
                    <a:lumMod val="10000"/>
                  </a:schemeClr>
                </a:solidFill>
              </a:rPr>
              <a:t>Grazie</a:t>
            </a:r>
            <a:r>
              <a:rPr lang="en" dirty="0">
                <a:solidFill>
                  <a:schemeClr val="bg2">
                    <a:lumMod val="10000"/>
                  </a:schemeClr>
                </a:solidFill>
              </a:rPr>
              <a:t>!</a:t>
            </a:r>
            <a:endParaRPr dirty="0">
              <a:solidFill>
                <a:schemeClr val="bg2">
                  <a:lumMod val="10000"/>
                </a:schemeClr>
              </a:solidFill>
            </a:endParaRPr>
          </a:p>
        </p:txBody>
      </p:sp>
      <p:sp>
        <p:nvSpPr>
          <p:cNvPr id="1079" name="Google Shape;1079;p70"/>
          <p:cNvSpPr txBox="1">
            <a:spLocks noGrp="1"/>
          </p:cNvSpPr>
          <p:nvPr>
            <p:ph type="subTitle" idx="1"/>
          </p:nvPr>
        </p:nvSpPr>
        <p:spPr>
          <a:xfrm>
            <a:off x="713225" y="1736225"/>
            <a:ext cx="5094600" cy="397001"/>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it-IT" sz="1200" i="1" dirty="0">
                <a:solidFill>
                  <a:schemeClr val="bg2">
                    <a:lumMod val="10000"/>
                  </a:schemeClr>
                </a:solidFill>
              </a:rPr>
              <a:t>Repository:</a:t>
            </a:r>
          </a:p>
        </p:txBody>
      </p:sp>
      <p:sp>
        <p:nvSpPr>
          <p:cNvPr id="1081" name="Google Shape;1081;p70"/>
          <p:cNvSpPr/>
          <p:nvPr/>
        </p:nvSpPr>
        <p:spPr>
          <a:xfrm rot="10800000" flipH="1">
            <a:off x="7185836" y="18382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0"/>
          <p:cNvSpPr/>
          <p:nvPr/>
        </p:nvSpPr>
        <p:spPr>
          <a:xfrm rot="10800000" flipH="1">
            <a:off x="7137014" y="45389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0"/>
          <p:cNvSpPr/>
          <p:nvPr/>
        </p:nvSpPr>
        <p:spPr>
          <a:xfrm rot="10800000" flipH="1">
            <a:off x="6717609" y="40671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0"/>
          <p:cNvSpPr/>
          <p:nvPr/>
        </p:nvSpPr>
        <p:spPr>
          <a:xfrm rot="10800000" flipH="1">
            <a:off x="6249883" y="30147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0"/>
          <p:cNvSpPr/>
          <p:nvPr/>
        </p:nvSpPr>
        <p:spPr>
          <a:xfrm rot="10800000" flipH="1">
            <a:off x="5843383" y="35110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0"/>
          <p:cNvSpPr/>
          <p:nvPr/>
        </p:nvSpPr>
        <p:spPr>
          <a:xfrm rot="10800000" flipH="1">
            <a:off x="7591814" y="33956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0"/>
          <p:cNvSpPr/>
          <p:nvPr/>
        </p:nvSpPr>
        <p:spPr>
          <a:xfrm rot="10800000" flipH="1">
            <a:off x="7185829" y="231055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0"/>
          <p:cNvSpPr/>
          <p:nvPr/>
        </p:nvSpPr>
        <p:spPr>
          <a:xfrm rot="10800000" flipH="1">
            <a:off x="8073366" y="298153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0"/>
          <p:cNvSpPr/>
          <p:nvPr/>
        </p:nvSpPr>
        <p:spPr>
          <a:xfrm>
            <a:off x="6147012" y="126063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0"/>
          <p:cNvSpPr/>
          <p:nvPr/>
        </p:nvSpPr>
        <p:spPr>
          <a:xfrm>
            <a:off x="6466130" y="2835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0"/>
          <p:cNvSpPr/>
          <p:nvPr/>
        </p:nvSpPr>
        <p:spPr>
          <a:xfrm>
            <a:off x="5843384" y="-4934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0"/>
          <p:cNvSpPr/>
          <p:nvPr/>
        </p:nvSpPr>
        <p:spPr>
          <a:xfrm>
            <a:off x="6794122" y="8701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0"/>
          <p:cNvSpPr/>
          <p:nvPr/>
        </p:nvSpPr>
        <p:spPr>
          <a:xfrm>
            <a:off x="5215805" y="-489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0"/>
          <p:cNvSpPr/>
          <p:nvPr/>
        </p:nvSpPr>
        <p:spPr>
          <a:xfrm rot="10800000" flipH="1">
            <a:off x="8595683" y="19475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0"/>
          <p:cNvSpPr/>
          <p:nvPr/>
        </p:nvSpPr>
        <p:spPr>
          <a:xfrm rot="10800000" flipH="1">
            <a:off x="8149185" y="14643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0"/>
          <p:cNvSpPr/>
          <p:nvPr/>
        </p:nvSpPr>
        <p:spPr>
          <a:xfrm>
            <a:off x="7964287" y="42340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0"/>
          <p:cNvSpPr/>
          <p:nvPr/>
        </p:nvSpPr>
        <p:spPr>
          <a:xfrm>
            <a:off x="8372430" y="-489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8" name="Google Shape;1098;p70"/>
          <p:cNvCxnSpPr/>
          <p:nvPr/>
        </p:nvCxnSpPr>
        <p:spPr>
          <a:xfrm>
            <a:off x="814225" y="677513"/>
            <a:ext cx="373500" cy="0"/>
          </a:xfrm>
          <a:prstGeom prst="straightConnector1">
            <a:avLst/>
          </a:prstGeom>
          <a:noFill/>
          <a:ln w="38100" cap="flat" cmpd="sng">
            <a:solidFill>
              <a:schemeClr val="bg2">
                <a:lumMod val="10000"/>
              </a:schemeClr>
            </a:solidFill>
            <a:prstDash val="solid"/>
            <a:round/>
            <a:headEnd type="none" w="med" len="med"/>
            <a:tailEnd type="none" w="med" len="med"/>
          </a:ln>
        </p:spPr>
      </p:cxnSp>
      <p:sp>
        <p:nvSpPr>
          <p:cNvPr id="7" name="Google Shape;1079;p70">
            <a:extLst>
              <a:ext uri="{FF2B5EF4-FFF2-40B4-BE49-F238E27FC236}">
                <a16:creationId xmlns:a16="http://schemas.microsoft.com/office/drawing/2014/main" id="{F3A885C5-4C58-9622-A7E2-65A6DE0994F9}"/>
              </a:ext>
            </a:extLst>
          </p:cNvPr>
          <p:cNvSpPr txBox="1">
            <a:spLocks/>
          </p:cNvSpPr>
          <p:nvPr/>
        </p:nvSpPr>
        <p:spPr>
          <a:xfrm>
            <a:off x="713225" y="3279594"/>
            <a:ext cx="4502580" cy="71555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lvl="0" indent="0">
              <a:buClr>
                <a:srgbClr val="384655"/>
              </a:buClr>
            </a:pPr>
            <a:r>
              <a:rPr lang="it-IT" sz="1500" dirty="0">
                <a:solidFill>
                  <a:schemeClr val="bg2">
                    <a:lumMod val="10000"/>
                  </a:schemeClr>
                </a:solidFill>
                <a:hlinkClick r:id="rId3">
                  <a:extLst>
                    <a:ext uri="{A12FA001-AC4F-418D-AE19-62706E023703}">
                      <ahyp:hlinkClr xmlns:ahyp="http://schemas.microsoft.com/office/drawing/2018/hyperlinkcolor" val="tx"/>
                    </a:ext>
                  </a:extLst>
                </a:hlinkClick>
              </a:rPr>
              <a:t>https://</a:t>
            </a:r>
            <a:r>
              <a:rPr lang="it-IT" sz="1500" dirty="0" err="1">
                <a:solidFill>
                  <a:schemeClr val="bg2">
                    <a:lumMod val="10000"/>
                  </a:schemeClr>
                </a:solidFill>
                <a:hlinkClick r:id="rId3">
                  <a:extLst>
                    <a:ext uri="{A12FA001-AC4F-418D-AE19-62706E023703}">
                      <ahyp:hlinkClr xmlns:ahyp="http://schemas.microsoft.com/office/drawing/2018/hyperlinkcolor" val="tx"/>
                    </a:ext>
                  </a:extLst>
                </a:hlinkClick>
              </a:rPr>
              <a:t>github.com</a:t>
            </a:r>
            <a:r>
              <a:rPr lang="it-IT" sz="1500" dirty="0">
                <a:solidFill>
                  <a:schemeClr val="bg2">
                    <a:lumMod val="10000"/>
                  </a:schemeClr>
                </a:solidFill>
                <a:hlinkClick r:id="rId3">
                  <a:extLst>
                    <a:ext uri="{A12FA001-AC4F-418D-AE19-62706E023703}">
                      <ahyp:hlinkClr xmlns:ahyp="http://schemas.microsoft.com/office/drawing/2018/hyperlinkcolor" val="tx"/>
                    </a:ext>
                  </a:extLst>
                </a:hlinkClick>
              </a:rPr>
              <a:t>/</a:t>
            </a:r>
            <a:r>
              <a:rPr lang="it-IT" sz="1500" dirty="0" err="1">
                <a:solidFill>
                  <a:schemeClr val="bg2">
                    <a:lumMod val="10000"/>
                  </a:schemeClr>
                </a:solidFill>
                <a:hlinkClick r:id="rId3">
                  <a:extLst>
                    <a:ext uri="{A12FA001-AC4F-418D-AE19-62706E023703}">
                      <ahyp:hlinkClr xmlns:ahyp="http://schemas.microsoft.com/office/drawing/2018/hyperlinkcolor" val="tx"/>
                    </a:ext>
                  </a:extLst>
                </a:hlinkClick>
              </a:rPr>
              <a:t>mgcarofano</a:t>
            </a:r>
            <a:r>
              <a:rPr lang="it-IT" sz="1500" dirty="0">
                <a:solidFill>
                  <a:schemeClr val="bg2">
                    <a:lumMod val="10000"/>
                  </a:schemeClr>
                </a:solidFill>
                <a:hlinkClick r:id="rId3">
                  <a:extLst>
                    <a:ext uri="{A12FA001-AC4F-418D-AE19-62706E023703}">
                      <ahyp:hlinkClr xmlns:ahyp="http://schemas.microsoft.com/office/drawing/2018/hyperlinkcolor" val="tx"/>
                    </a:ext>
                  </a:extLst>
                </a:hlinkClick>
              </a:rPr>
              <a:t>/Shadow-Mapping</a:t>
            </a:r>
            <a:endParaRPr lang="it-IT" sz="1500" dirty="0">
              <a:solidFill>
                <a:schemeClr val="bg2">
                  <a:lumMod val="10000"/>
                </a:schemeClr>
              </a:solidFill>
            </a:endParaRPr>
          </a:p>
        </p:txBody>
      </p:sp>
      <p:pic>
        <p:nvPicPr>
          <p:cNvPr id="6" name="Immagine 5">
            <a:extLst>
              <a:ext uri="{FF2B5EF4-FFF2-40B4-BE49-F238E27FC236}">
                <a16:creationId xmlns:a16="http://schemas.microsoft.com/office/drawing/2014/main" id="{F54FB139-FA82-ED52-72F9-316A7C7BDD37}"/>
              </a:ext>
            </a:extLst>
          </p:cNvPr>
          <p:cNvPicPr>
            <a:picLocks noChangeAspect="1"/>
          </p:cNvPicPr>
          <p:nvPr/>
        </p:nvPicPr>
        <p:blipFill>
          <a:blip r:embed="rId4"/>
          <a:srcRect/>
          <a:stretch/>
        </p:blipFill>
        <p:spPr>
          <a:xfrm>
            <a:off x="751963" y="2133226"/>
            <a:ext cx="1145876" cy="114587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081"/>
                                        </p:tgtEl>
                                        <p:attrNameLst>
                                          <p:attrName>style.visibility</p:attrName>
                                        </p:attrNameLst>
                                      </p:cBhvr>
                                      <p:to>
                                        <p:strVal val="visible"/>
                                      </p:to>
                                    </p:set>
                                    <p:anim calcmode="lin" valueType="num">
                                      <p:cBhvr>
                                        <p:cTn id="7" dur="1000" fill="hold"/>
                                        <p:tgtEl>
                                          <p:spTgt spid="1081"/>
                                        </p:tgtEl>
                                        <p:attrNameLst>
                                          <p:attrName>ppt_w</p:attrName>
                                        </p:attrNameLst>
                                      </p:cBhvr>
                                      <p:tavLst>
                                        <p:tav tm="0">
                                          <p:val>
                                            <p:fltVal val="0"/>
                                          </p:val>
                                        </p:tav>
                                        <p:tav tm="100000">
                                          <p:val>
                                            <p:strVal val="#ppt_w"/>
                                          </p:val>
                                        </p:tav>
                                      </p:tavLst>
                                    </p:anim>
                                    <p:anim calcmode="lin" valueType="num">
                                      <p:cBhvr>
                                        <p:cTn id="8" dur="1000" fill="hold"/>
                                        <p:tgtEl>
                                          <p:spTgt spid="1081"/>
                                        </p:tgtEl>
                                        <p:attrNameLst>
                                          <p:attrName>ppt_h</p:attrName>
                                        </p:attrNameLst>
                                      </p:cBhvr>
                                      <p:tavLst>
                                        <p:tav tm="0">
                                          <p:val>
                                            <p:fltVal val="0"/>
                                          </p:val>
                                        </p:tav>
                                        <p:tav tm="100000">
                                          <p:val>
                                            <p:strVal val="#ppt_h"/>
                                          </p:val>
                                        </p:tav>
                                      </p:tavLst>
                                    </p:anim>
                                    <p:anim calcmode="lin" valueType="num">
                                      <p:cBhvr>
                                        <p:cTn id="9" dur="1000" fill="hold"/>
                                        <p:tgtEl>
                                          <p:spTgt spid="1081"/>
                                        </p:tgtEl>
                                        <p:attrNameLst>
                                          <p:attrName>style.rotation</p:attrName>
                                        </p:attrNameLst>
                                      </p:cBhvr>
                                      <p:tavLst>
                                        <p:tav tm="0">
                                          <p:val>
                                            <p:fltVal val="90"/>
                                          </p:val>
                                        </p:tav>
                                        <p:tav tm="100000">
                                          <p:val>
                                            <p:fltVal val="0"/>
                                          </p:val>
                                        </p:tav>
                                      </p:tavLst>
                                    </p:anim>
                                    <p:animEffect transition="in" filter="fade">
                                      <p:cBhvr>
                                        <p:cTn id="10" dur="1000"/>
                                        <p:tgtEl>
                                          <p:spTgt spid="1081"/>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082"/>
                                        </p:tgtEl>
                                        <p:attrNameLst>
                                          <p:attrName>style.visibility</p:attrName>
                                        </p:attrNameLst>
                                      </p:cBhvr>
                                      <p:to>
                                        <p:strVal val="visible"/>
                                      </p:to>
                                    </p:set>
                                    <p:anim calcmode="lin" valueType="num">
                                      <p:cBhvr>
                                        <p:cTn id="13" dur="1000" fill="hold"/>
                                        <p:tgtEl>
                                          <p:spTgt spid="1082"/>
                                        </p:tgtEl>
                                        <p:attrNameLst>
                                          <p:attrName>ppt_w</p:attrName>
                                        </p:attrNameLst>
                                      </p:cBhvr>
                                      <p:tavLst>
                                        <p:tav tm="0">
                                          <p:val>
                                            <p:fltVal val="0"/>
                                          </p:val>
                                        </p:tav>
                                        <p:tav tm="100000">
                                          <p:val>
                                            <p:strVal val="#ppt_w"/>
                                          </p:val>
                                        </p:tav>
                                      </p:tavLst>
                                    </p:anim>
                                    <p:anim calcmode="lin" valueType="num">
                                      <p:cBhvr>
                                        <p:cTn id="14" dur="1000" fill="hold"/>
                                        <p:tgtEl>
                                          <p:spTgt spid="1082"/>
                                        </p:tgtEl>
                                        <p:attrNameLst>
                                          <p:attrName>ppt_h</p:attrName>
                                        </p:attrNameLst>
                                      </p:cBhvr>
                                      <p:tavLst>
                                        <p:tav tm="0">
                                          <p:val>
                                            <p:fltVal val="0"/>
                                          </p:val>
                                        </p:tav>
                                        <p:tav tm="100000">
                                          <p:val>
                                            <p:strVal val="#ppt_h"/>
                                          </p:val>
                                        </p:tav>
                                      </p:tavLst>
                                    </p:anim>
                                    <p:anim calcmode="lin" valueType="num">
                                      <p:cBhvr>
                                        <p:cTn id="15" dur="1000" fill="hold"/>
                                        <p:tgtEl>
                                          <p:spTgt spid="1082"/>
                                        </p:tgtEl>
                                        <p:attrNameLst>
                                          <p:attrName>style.rotation</p:attrName>
                                        </p:attrNameLst>
                                      </p:cBhvr>
                                      <p:tavLst>
                                        <p:tav tm="0">
                                          <p:val>
                                            <p:fltVal val="90"/>
                                          </p:val>
                                        </p:tav>
                                        <p:tav tm="100000">
                                          <p:val>
                                            <p:fltVal val="0"/>
                                          </p:val>
                                        </p:tav>
                                      </p:tavLst>
                                    </p:anim>
                                    <p:animEffect transition="in" filter="fade">
                                      <p:cBhvr>
                                        <p:cTn id="16" dur="1000"/>
                                        <p:tgtEl>
                                          <p:spTgt spid="108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083"/>
                                        </p:tgtEl>
                                        <p:attrNameLst>
                                          <p:attrName>style.visibility</p:attrName>
                                        </p:attrNameLst>
                                      </p:cBhvr>
                                      <p:to>
                                        <p:strVal val="visible"/>
                                      </p:to>
                                    </p:set>
                                    <p:anim calcmode="lin" valueType="num">
                                      <p:cBhvr>
                                        <p:cTn id="19" dur="1000" fill="hold"/>
                                        <p:tgtEl>
                                          <p:spTgt spid="1083"/>
                                        </p:tgtEl>
                                        <p:attrNameLst>
                                          <p:attrName>ppt_w</p:attrName>
                                        </p:attrNameLst>
                                      </p:cBhvr>
                                      <p:tavLst>
                                        <p:tav tm="0">
                                          <p:val>
                                            <p:fltVal val="0"/>
                                          </p:val>
                                        </p:tav>
                                        <p:tav tm="100000">
                                          <p:val>
                                            <p:strVal val="#ppt_w"/>
                                          </p:val>
                                        </p:tav>
                                      </p:tavLst>
                                    </p:anim>
                                    <p:anim calcmode="lin" valueType="num">
                                      <p:cBhvr>
                                        <p:cTn id="20" dur="1000" fill="hold"/>
                                        <p:tgtEl>
                                          <p:spTgt spid="1083"/>
                                        </p:tgtEl>
                                        <p:attrNameLst>
                                          <p:attrName>ppt_h</p:attrName>
                                        </p:attrNameLst>
                                      </p:cBhvr>
                                      <p:tavLst>
                                        <p:tav tm="0">
                                          <p:val>
                                            <p:fltVal val="0"/>
                                          </p:val>
                                        </p:tav>
                                        <p:tav tm="100000">
                                          <p:val>
                                            <p:strVal val="#ppt_h"/>
                                          </p:val>
                                        </p:tav>
                                      </p:tavLst>
                                    </p:anim>
                                    <p:anim calcmode="lin" valueType="num">
                                      <p:cBhvr>
                                        <p:cTn id="21" dur="1000" fill="hold"/>
                                        <p:tgtEl>
                                          <p:spTgt spid="1083"/>
                                        </p:tgtEl>
                                        <p:attrNameLst>
                                          <p:attrName>style.rotation</p:attrName>
                                        </p:attrNameLst>
                                      </p:cBhvr>
                                      <p:tavLst>
                                        <p:tav tm="0">
                                          <p:val>
                                            <p:fltVal val="90"/>
                                          </p:val>
                                        </p:tav>
                                        <p:tav tm="100000">
                                          <p:val>
                                            <p:fltVal val="0"/>
                                          </p:val>
                                        </p:tav>
                                      </p:tavLst>
                                    </p:anim>
                                    <p:animEffect transition="in" filter="fade">
                                      <p:cBhvr>
                                        <p:cTn id="22" dur="1000"/>
                                        <p:tgtEl>
                                          <p:spTgt spid="1083"/>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084"/>
                                        </p:tgtEl>
                                        <p:attrNameLst>
                                          <p:attrName>style.visibility</p:attrName>
                                        </p:attrNameLst>
                                      </p:cBhvr>
                                      <p:to>
                                        <p:strVal val="visible"/>
                                      </p:to>
                                    </p:set>
                                    <p:anim calcmode="lin" valueType="num">
                                      <p:cBhvr>
                                        <p:cTn id="25" dur="1000" fill="hold"/>
                                        <p:tgtEl>
                                          <p:spTgt spid="1084"/>
                                        </p:tgtEl>
                                        <p:attrNameLst>
                                          <p:attrName>ppt_w</p:attrName>
                                        </p:attrNameLst>
                                      </p:cBhvr>
                                      <p:tavLst>
                                        <p:tav tm="0">
                                          <p:val>
                                            <p:fltVal val="0"/>
                                          </p:val>
                                        </p:tav>
                                        <p:tav tm="100000">
                                          <p:val>
                                            <p:strVal val="#ppt_w"/>
                                          </p:val>
                                        </p:tav>
                                      </p:tavLst>
                                    </p:anim>
                                    <p:anim calcmode="lin" valueType="num">
                                      <p:cBhvr>
                                        <p:cTn id="26" dur="1000" fill="hold"/>
                                        <p:tgtEl>
                                          <p:spTgt spid="1084"/>
                                        </p:tgtEl>
                                        <p:attrNameLst>
                                          <p:attrName>ppt_h</p:attrName>
                                        </p:attrNameLst>
                                      </p:cBhvr>
                                      <p:tavLst>
                                        <p:tav tm="0">
                                          <p:val>
                                            <p:fltVal val="0"/>
                                          </p:val>
                                        </p:tav>
                                        <p:tav tm="100000">
                                          <p:val>
                                            <p:strVal val="#ppt_h"/>
                                          </p:val>
                                        </p:tav>
                                      </p:tavLst>
                                    </p:anim>
                                    <p:anim calcmode="lin" valueType="num">
                                      <p:cBhvr>
                                        <p:cTn id="27" dur="1000" fill="hold"/>
                                        <p:tgtEl>
                                          <p:spTgt spid="1084"/>
                                        </p:tgtEl>
                                        <p:attrNameLst>
                                          <p:attrName>style.rotation</p:attrName>
                                        </p:attrNameLst>
                                      </p:cBhvr>
                                      <p:tavLst>
                                        <p:tav tm="0">
                                          <p:val>
                                            <p:fltVal val="90"/>
                                          </p:val>
                                        </p:tav>
                                        <p:tav tm="100000">
                                          <p:val>
                                            <p:fltVal val="0"/>
                                          </p:val>
                                        </p:tav>
                                      </p:tavLst>
                                    </p:anim>
                                    <p:animEffect transition="in" filter="fade">
                                      <p:cBhvr>
                                        <p:cTn id="28" dur="1000"/>
                                        <p:tgtEl>
                                          <p:spTgt spid="1084"/>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085"/>
                                        </p:tgtEl>
                                        <p:attrNameLst>
                                          <p:attrName>style.visibility</p:attrName>
                                        </p:attrNameLst>
                                      </p:cBhvr>
                                      <p:to>
                                        <p:strVal val="visible"/>
                                      </p:to>
                                    </p:set>
                                    <p:anim calcmode="lin" valueType="num">
                                      <p:cBhvr>
                                        <p:cTn id="31" dur="1000" fill="hold"/>
                                        <p:tgtEl>
                                          <p:spTgt spid="1085"/>
                                        </p:tgtEl>
                                        <p:attrNameLst>
                                          <p:attrName>ppt_w</p:attrName>
                                        </p:attrNameLst>
                                      </p:cBhvr>
                                      <p:tavLst>
                                        <p:tav tm="0">
                                          <p:val>
                                            <p:fltVal val="0"/>
                                          </p:val>
                                        </p:tav>
                                        <p:tav tm="100000">
                                          <p:val>
                                            <p:strVal val="#ppt_w"/>
                                          </p:val>
                                        </p:tav>
                                      </p:tavLst>
                                    </p:anim>
                                    <p:anim calcmode="lin" valueType="num">
                                      <p:cBhvr>
                                        <p:cTn id="32" dur="1000" fill="hold"/>
                                        <p:tgtEl>
                                          <p:spTgt spid="1085"/>
                                        </p:tgtEl>
                                        <p:attrNameLst>
                                          <p:attrName>ppt_h</p:attrName>
                                        </p:attrNameLst>
                                      </p:cBhvr>
                                      <p:tavLst>
                                        <p:tav tm="0">
                                          <p:val>
                                            <p:fltVal val="0"/>
                                          </p:val>
                                        </p:tav>
                                        <p:tav tm="100000">
                                          <p:val>
                                            <p:strVal val="#ppt_h"/>
                                          </p:val>
                                        </p:tav>
                                      </p:tavLst>
                                    </p:anim>
                                    <p:anim calcmode="lin" valueType="num">
                                      <p:cBhvr>
                                        <p:cTn id="33" dur="1000" fill="hold"/>
                                        <p:tgtEl>
                                          <p:spTgt spid="1085"/>
                                        </p:tgtEl>
                                        <p:attrNameLst>
                                          <p:attrName>style.rotation</p:attrName>
                                        </p:attrNameLst>
                                      </p:cBhvr>
                                      <p:tavLst>
                                        <p:tav tm="0">
                                          <p:val>
                                            <p:fltVal val="90"/>
                                          </p:val>
                                        </p:tav>
                                        <p:tav tm="100000">
                                          <p:val>
                                            <p:fltVal val="0"/>
                                          </p:val>
                                        </p:tav>
                                      </p:tavLst>
                                    </p:anim>
                                    <p:animEffect transition="in" filter="fade">
                                      <p:cBhvr>
                                        <p:cTn id="34" dur="1000"/>
                                        <p:tgtEl>
                                          <p:spTgt spid="1085"/>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086"/>
                                        </p:tgtEl>
                                        <p:attrNameLst>
                                          <p:attrName>style.visibility</p:attrName>
                                        </p:attrNameLst>
                                      </p:cBhvr>
                                      <p:to>
                                        <p:strVal val="visible"/>
                                      </p:to>
                                    </p:set>
                                    <p:anim calcmode="lin" valueType="num">
                                      <p:cBhvr>
                                        <p:cTn id="37" dur="1000" fill="hold"/>
                                        <p:tgtEl>
                                          <p:spTgt spid="1086"/>
                                        </p:tgtEl>
                                        <p:attrNameLst>
                                          <p:attrName>ppt_w</p:attrName>
                                        </p:attrNameLst>
                                      </p:cBhvr>
                                      <p:tavLst>
                                        <p:tav tm="0">
                                          <p:val>
                                            <p:fltVal val="0"/>
                                          </p:val>
                                        </p:tav>
                                        <p:tav tm="100000">
                                          <p:val>
                                            <p:strVal val="#ppt_w"/>
                                          </p:val>
                                        </p:tav>
                                      </p:tavLst>
                                    </p:anim>
                                    <p:anim calcmode="lin" valueType="num">
                                      <p:cBhvr>
                                        <p:cTn id="38" dur="1000" fill="hold"/>
                                        <p:tgtEl>
                                          <p:spTgt spid="1086"/>
                                        </p:tgtEl>
                                        <p:attrNameLst>
                                          <p:attrName>ppt_h</p:attrName>
                                        </p:attrNameLst>
                                      </p:cBhvr>
                                      <p:tavLst>
                                        <p:tav tm="0">
                                          <p:val>
                                            <p:fltVal val="0"/>
                                          </p:val>
                                        </p:tav>
                                        <p:tav tm="100000">
                                          <p:val>
                                            <p:strVal val="#ppt_h"/>
                                          </p:val>
                                        </p:tav>
                                      </p:tavLst>
                                    </p:anim>
                                    <p:anim calcmode="lin" valueType="num">
                                      <p:cBhvr>
                                        <p:cTn id="39" dur="1000" fill="hold"/>
                                        <p:tgtEl>
                                          <p:spTgt spid="1086"/>
                                        </p:tgtEl>
                                        <p:attrNameLst>
                                          <p:attrName>style.rotation</p:attrName>
                                        </p:attrNameLst>
                                      </p:cBhvr>
                                      <p:tavLst>
                                        <p:tav tm="0">
                                          <p:val>
                                            <p:fltVal val="90"/>
                                          </p:val>
                                        </p:tav>
                                        <p:tav tm="100000">
                                          <p:val>
                                            <p:fltVal val="0"/>
                                          </p:val>
                                        </p:tav>
                                      </p:tavLst>
                                    </p:anim>
                                    <p:animEffect transition="in" filter="fade">
                                      <p:cBhvr>
                                        <p:cTn id="40" dur="1000"/>
                                        <p:tgtEl>
                                          <p:spTgt spid="1086"/>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087"/>
                                        </p:tgtEl>
                                        <p:attrNameLst>
                                          <p:attrName>style.visibility</p:attrName>
                                        </p:attrNameLst>
                                      </p:cBhvr>
                                      <p:to>
                                        <p:strVal val="visible"/>
                                      </p:to>
                                    </p:set>
                                    <p:anim calcmode="lin" valueType="num">
                                      <p:cBhvr>
                                        <p:cTn id="43" dur="1000" fill="hold"/>
                                        <p:tgtEl>
                                          <p:spTgt spid="1087"/>
                                        </p:tgtEl>
                                        <p:attrNameLst>
                                          <p:attrName>ppt_w</p:attrName>
                                        </p:attrNameLst>
                                      </p:cBhvr>
                                      <p:tavLst>
                                        <p:tav tm="0">
                                          <p:val>
                                            <p:fltVal val="0"/>
                                          </p:val>
                                        </p:tav>
                                        <p:tav tm="100000">
                                          <p:val>
                                            <p:strVal val="#ppt_w"/>
                                          </p:val>
                                        </p:tav>
                                      </p:tavLst>
                                    </p:anim>
                                    <p:anim calcmode="lin" valueType="num">
                                      <p:cBhvr>
                                        <p:cTn id="44" dur="1000" fill="hold"/>
                                        <p:tgtEl>
                                          <p:spTgt spid="1087"/>
                                        </p:tgtEl>
                                        <p:attrNameLst>
                                          <p:attrName>ppt_h</p:attrName>
                                        </p:attrNameLst>
                                      </p:cBhvr>
                                      <p:tavLst>
                                        <p:tav tm="0">
                                          <p:val>
                                            <p:fltVal val="0"/>
                                          </p:val>
                                        </p:tav>
                                        <p:tav tm="100000">
                                          <p:val>
                                            <p:strVal val="#ppt_h"/>
                                          </p:val>
                                        </p:tav>
                                      </p:tavLst>
                                    </p:anim>
                                    <p:anim calcmode="lin" valueType="num">
                                      <p:cBhvr>
                                        <p:cTn id="45" dur="1000" fill="hold"/>
                                        <p:tgtEl>
                                          <p:spTgt spid="1087"/>
                                        </p:tgtEl>
                                        <p:attrNameLst>
                                          <p:attrName>style.rotation</p:attrName>
                                        </p:attrNameLst>
                                      </p:cBhvr>
                                      <p:tavLst>
                                        <p:tav tm="0">
                                          <p:val>
                                            <p:fltVal val="90"/>
                                          </p:val>
                                        </p:tav>
                                        <p:tav tm="100000">
                                          <p:val>
                                            <p:fltVal val="0"/>
                                          </p:val>
                                        </p:tav>
                                      </p:tavLst>
                                    </p:anim>
                                    <p:animEffect transition="in" filter="fade">
                                      <p:cBhvr>
                                        <p:cTn id="46" dur="1000"/>
                                        <p:tgtEl>
                                          <p:spTgt spid="1087"/>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1088"/>
                                        </p:tgtEl>
                                        <p:attrNameLst>
                                          <p:attrName>style.visibility</p:attrName>
                                        </p:attrNameLst>
                                      </p:cBhvr>
                                      <p:to>
                                        <p:strVal val="visible"/>
                                      </p:to>
                                    </p:set>
                                    <p:anim calcmode="lin" valueType="num">
                                      <p:cBhvr>
                                        <p:cTn id="49" dur="1000" fill="hold"/>
                                        <p:tgtEl>
                                          <p:spTgt spid="1088"/>
                                        </p:tgtEl>
                                        <p:attrNameLst>
                                          <p:attrName>ppt_w</p:attrName>
                                        </p:attrNameLst>
                                      </p:cBhvr>
                                      <p:tavLst>
                                        <p:tav tm="0">
                                          <p:val>
                                            <p:fltVal val="0"/>
                                          </p:val>
                                        </p:tav>
                                        <p:tav tm="100000">
                                          <p:val>
                                            <p:strVal val="#ppt_w"/>
                                          </p:val>
                                        </p:tav>
                                      </p:tavLst>
                                    </p:anim>
                                    <p:anim calcmode="lin" valueType="num">
                                      <p:cBhvr>
                                        <p:cTn id="50" dur="1000" fill="hold"/>
                                        <p:tgtEl>
                                          <p:spTgt spid="1088"/>
                                        </p:tgtEl>
                                        <p:attrNameLst>
                                          <p:attrName>ppt_h</p:attrName>
                                        </p:attrNameLst>
                                      </p:cBhvr>
                                      <p:tavLst>
                                        <p:tav tm="0">
                                          <p:val>
                                            <p:fltVal val="0"/>
                                          </p:val>
                                        </p:tav>
                                        <p:tav tm="100000">
                                          <p:val>
                                            <p:strVal val="#ppt_h"/>
                                          </p:val>
                                        </p:tav>
                                      </p:tavLst>
                                    </p:anim>
                                    <p:anim calcmode="lin" valueType="num">
                                      <p:cBhvr>
                                        <p:cTn id="51" dur="1000" fill="hold"/>
                                        <p:tgtEl>
                                          <p:spTgt spid="1088"/>
                                        </p:tgtEl>
                                        <p:attrNameLst>
                                          <p:attrName>style.rotation</p:attrName>
                                        </p:attrNameLst>
                                      </p:cBhvr>
                                      <p:tavLst>
                                        <p:tav tm="0">
                                          <p:val>
                                            <p:fltVal val="90"/>
                                          </p:val>
                                        </p:tav>
                                        <p:tav tm="100000">
                                          <p:val>
                                            <p:fltVal val="0"/>
                                          </p:val>
                                        </p:tav>
                                      </p:tavLst>
                                    </p:anim>
                                    <p:animEffect transition="in" filter="fade">
                                      <p:cBhvr>
                                        <p:cTn id="52" dur="1000"/>
                                        <p:tgtEl>
                                          <p:spTgt spid="1088"/>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089"/>
                                        </p:tgtEl>
                                        <p:attrNameLst>
                                          <p:attrName>style.visibility</p:attrName>
                                        </p:attrNameLst>
                                      </p:cBhvr>
                                      <p:to>
                                        <p:strVal val="visible"/>
                                      </p:to>
                                    </p:set>
                                    <p:anim calcmode="lin" valueType="num">
                                      <p:cBhvr>
                                        <p:cTn id="55" dur="1000" fill="hold"/>
                                        <p:tgtEl>
                                          <p:spTgt spid="1089"/>
                                        </p:tgtEl>
                                        <p:attrNameLst>
                                          <p:attrName>ppt_w</p:attrName>
                                        </p:attrNameLst>
                                      </p:cBhvr>
                                      <p:tavLst>
                                        <p:tav tm="0">
                                          <p:val>
                                            <p:fltVal val="0"/>
                                          </p:val>
                                        </p:tav>
                                        <p:tav tm="100000">
                                          <p:val>
                                            <p:strVal val="#ppt_w"/>
                                          </p:val>
                                        </p:tav>
                                      </p:tavLst>
                                    </p:anim>
                                    <p:anim calcmode="lin" valueType="num">
                                      <p:cBhvr>
                                        <p:cTn id="56" dur="1000" fill="hold"/>
                                        <p:tgtEl>
                                          <p:spTgt spid="1089"/>
                                        </p:tgtEl>
                                        <p:attrNameLst>
                                          <p:attrName>ppt_h</p:attrName>
                                        </p:attrNameLst>
                                      </p:cBhvr>
                                      <p:tavLst>
                                        <p:tav tm="0">
                                          <p:val>
                                            <p:fltVal val="0"/>
                                          </p:val>
                                        </p:tav>
                                        <p:tav tm="100000">
                                          <p:val>
                                            <p:strVal val="#ppt_h"/>
                                          </p:val>
                                        </p:tav>
                                      </p:tavLst>
                                    </p:anim>
                                    <p:anim calcmode="lin" valueType="num">
                                      <p:cBhvr>
                                        <p:cTn id="57" dur="1000" fill="hold"/>
                                        <p:tgtEl>
                                          <p:spTgt spid="1089"/>
                                        </p:tgtEl>
                                        <p:attrNameLst>
                                          <p:attrName>style.rotation</p:attrName>
                                        </p:attrNameLst>
                                      </p:cBhvr>
                                      <p:tavLst>
                                        <p:tav tm="0">
                                          <p:val>
                                            <p:fltVal val="90"/>
                                          </p:val>
                                        </p:tav>
                                        <p:tav tm="100000">
                                          <p:val>
                                            <p:fltVal val="0"/>
                                          </p:val>
                                        </p:tav>
                                      </p:tavLst>
                                    </p:anim>
                                    <p:animEffect transition="in" filter="fade">
                                      <p:cBhvr>
                                        <p:cTn id="58" dur="1000"/>
                                        <p:tgtEl>
                                          <p:spTgt spid="1089"/>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1090"/>
                                        </p:tgtEl>
                                        <p:attrNameLst>
                                          <p:attrName>style.visibility</p:attrName>
                                        </p:attrNameLst>
                                      </p:cBhvr>
                                      <p:to>
                                        <p:strVal val="visible"/>
                                      </p:to>
                                    </p:set>
                                    <p:anim calcmode="lin" valueType="num">
                                      <p:cBhvr>
                                        <p:cTn id="61" dur="1000" fill="hold"/>
                                        <p:tgtEl>
                                          <p:spTgt spid="1090"/>
                                        </p:tgtEl>
                                        <p:attrNameLst>
                                          <p:attrName>ppt_w</p:attrName>
                                        </p:attrNameLst>
                                      </p:cBhvr>
                                      <p:tavLst>
                                        <p:tav tm="0">
                                          <p:val>
                                            <p:fltVal val="0"/>
                                          </p:val>
                                        </p:tav>
                                        <p:tav tm="100000">
                                          <p:val>
                                            <p:strVal val="#ppt_w"/>
                                          </p:val>
                                        </p:tav>
                                      </p:tavLst>
                                    </p:anim>
                                    <p:anim calcmode="lin" valueType="num">
                                      <p:cBhvr>
                                        <p:cTn id="62" dur="1000" fill="hold"/>
                                        <p:tgtEl>
                                          <p:spTgt spid="1090"/>
                                        </p:tgtEl>
                                        <p:attrNameLst>
                                          <p:attrName>ppt_h</p:attrName>
                                        </p:attrNameLst>
                                      </p:cBhvr>
                                      <p:tavLst>
                                        <p:tav tm="0">
                                          <p:val>
                                            <p:fltVal val="0"/>
                                          </p:val>
                                        </p:tav>
                                        <p:tav tm="100000">
                                          <p:val>
                                            <p:strVal val="#ppt_h"/>
                                          </p:val>
                                        </p:tav>
                                      </p:tavLst>
                                    </p:anim>
                                    <p:anim calcmode="lin" valueType="num">
                                      <p:cBhvr>
                                        <p:cTn id="63" dur="1000" fill="hold"/>
                                        <p:tgtEl>
                                          <p:spTgt spid="1090"/>
                                        </p:tgtEl>
                                        <p:attrNameLst>
                                          <p:attrName>style.rotation</p:attrName>
                                        </p:attrNameLst>
                                      </p:cBhvr>
                                      <p:tavLst>
                                        <p:tav tm="0">
                                          <p:val>
                                            <p:fltVal val="90"/>
                                          </p:val>
                                        </p:tav>
                                        <p:tav tm="100000">
                                          <p:val>
                                            <p:fltVal val="0"/>
                                          </p:val>
                                        </p:tav>
                                      </p:tavLst>
                                    </p:anim>
                                    <p:animEffect transition="in" filter="fade">
                                      <p:cBhvr>
                                        <p:cTn id="64" dur="1000"/>
                                        <p:tgtEl>
                                          <p:spTgt spid="1090"/>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1091"/>
                                        </p:tgtEl>
                                        <p:attrNameLst>
                                          <p:attrName>style.visibility</p:attrName>
                                        </p:attrNameLst>
                                      </p:cBhvr>
                                      <p:to>
                                        <p:strVal val="visible"/>
                                      </p:to>
                                    </p:set>
                                    <p:anim calcmode="lin" valueType="num">
                                      <p:cBhvr>
                                        <p:cTn id="67" dur="1000" fill="hold"/>
                                        <p:tgtEl>
                                          <p:spTgt spid="1091"/>
                                        </p:tgtEl>
                                        <p:attrNameLst>
                                          <p:attrName>ppt_w</p:attrName>
                                        </p:attrNameLst>
                                      </p:cBhvr>
                                      <p:tavLst>
                                        <p:tav tm="0">
                                          <p:val>
                                            <p:fltVal val="0"/>
                                          </p:val>
                                        </p:tav>
                                        <p:tav tm="100000">
                                          <p:val>
                                            <p:strVal val="#ppt_w"/>
                                          </p:val>
                                        </p:tav>
                                      </p:tavLst>
                                    </p:anim>
                                    <p:anim calcmode="lin" valueType="num">
                                      <p:cBhvr>
                                        <p:cTn id="68" dur="1000" fill="hold"/>
                                        <p:tgtEl>
                                          <p:spTgt spid="1091"/>
                                        </p:tgtEl>
                                        <p:attrNameLst>
                                          <p:attrName>ppt_h</p:attrName>
                                        </p:attrNameLst>
                                      </p:cBhvr>
                                      <p:tavLst>
                                        <p:tav tm="0">
                                          <p:val>
                                            <p:fltVal val="0"/>
                                          </p:val>
                                        </p:tav>
                                        <p:tav tm="100000">
                                          <p:val>
                                            <p:strVal val="#ppt_h"/>
                                          </p:val>
                                        </p:tav>
                                      </p:tavLst>
                                    </p:anim>
                                    <p:anim calcmode="lin" valueType="num">
                                      <p:cBhvr>
                                        <p:cTn id="69" dur="1000" fill="hold"/>
                                        <p:tgtEl>
                                          <p:spTgt spid="1091"/>
                                        </p:tgtEl>
                                        <p:attrNameLst>
                                          <p:attrName>style.rotation</p:attrName>
                                        </p:attrNameLst>
                                      </p:cBhvr>
                                      <p:tavLst>
                                        <p:tav tm="0">
                                          <p:val>
                                            <p:fltVal val="90"/>
                                          </p:val>
                                        </p:tav>
                                        <p:tav tm="100000">
                                          <p:val>
                                            <p:fltVal val="0"/>
                                          </p:val>
                                        </p:tav>
                                      </p:tavLst>
                                    </p:anim>
                                    <p:animEffect transition="in" filter="fade">
                                      <p:cBhvr>
                                        <p:cTn id="70" dur="1000"/>
                                        <p:tgtEl>
                                          <p:spTgt spid="1091"/>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1092"/>
                                        </p:tgtEl>
                                        <p:attrNameLst>
                                          <p:attrName>style.visibility</p:attrName>
                                        </p:attrNameLst>
                                      </p:cBhvr>
                                      <p:to>
                                        <p:strVal val="visible"/>
                                      </p:to>
                                    </p:set>
                                    <p:anim calcmode="lin" valueType="num">
                                      <p:cBhvr>
                                        <p:cTn id="73" dur="1000" fill="hold"/>
                                        <p:tgtEl>
                                          <p:spTgt spid="1092"/>
                                        </p:tgtEl>
                                        <p:attrNameLst>
                                          <p:attrName>ppt_w</p:attrName>
                                        </p:attrNameLst>
                                      </p:cBhvr>
                                      <p:tavLst>
                                        <p:tav tm="0">
                                          <p:val>
                                            <p:fltVal val="0"/>
                                          </p:val>
                                        </p:tav>
                                        <p:tav tm="100000">
                                          <p:val>
                                            <p:strVal val="#ppt_w"/>
                                          </p:val>
                                        </p:tav>
                                      </p:tavLst>
                                    </p:anim>
                                    <p:anim calcmode="lin" valueType="num">
                                      <p:cBhvr>
                                        <p:cTn id="74" dur="1000" fill="hold"/>
                                        <p:tgtEl>
                                          <p:spTgt spid="1092"/>
                                        </p:tgtEl>
                                        <p:attrNameLst>
                                          <p:attrName>ppt_h</p:attrName>
                                        </p:attrNameLst>
                                      </p:cBhvr>
                                      <p:tavLst>
                                        <p:tav tm="0">
                                          <p:val>
                                            <p:fltVal val="0"/>
                                          </p:val>
                                        </p:tav>
                                        <p:tav tm="100000">
                                          <p:val>
                                            <p:strVal val="#ppt_h"/>
                                          </p:val>
                                        </p:tav>
                                      </p:tavLst>
                                    </p:anim>
                                    <p:anim calcmode="lin" valueType="num">
                                      <p:cBhvr>
                                        <p:cTn id="75" dur="1000" fill="hold"/>
                                        <p:tgtEl>
                                          <p:spTgt spid="1092"/>
                                        </p:tgtEl>
                                        <p:attrNameLst>
                                          <p:attrName>style.rotation</p:attrName>
                                        </p:attrNameLst>
                                      </p:cBhvr>
                                      <p:tavLst>
                                        <p:tav tm="0">
                                          <p:val>
                                            <p:fltVal val="90"/>
                                          </p:val>
                                        </p:tav>
                                        <p:tav tm="100000">
                                          <p:val>
                                            <p:fltVal val="0"/>
                                          </p:val>
                                        </p:tav>
                                      </p:tavLst>
                                    </p:anim>
                                    <p:animEffect transition="in" filter="fade">
                                      <p:cBhvr>
                                        <p:cTn id="76" dur="1000"/>
                                        <p:tgtEl>
                                          <p:spTgt spid="1092"/>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1093"/>
                                        </p:tgtEl>
                                        <p:attrNameLst>
                                          <p:attrName>style.visibility</p:attrName>
                                        </p:attrNameLst>
                                      </p:cBhvr>
                                      <p:to>
                                        <p:strVal val="visible"/>
                                      </p:to>
                                    </p:set>
                                    <p:anim calcmode="lin" valueType="num">
                                      <p:cBhvr>
                                        <p:cTn id="79" dur="1000" fill="hold"/>
                                        <p:tgtEl>
                                          <p:spTgt spid="1093"/>
                                        </p:tgtEl>
                                        <p:attrNameLst>
                                          <p:attrName>ppt_w</p:attrName>
                                        </p:attrNameLst>
                                      </p:cBhvr>
                                      <p:tavLst>
                                        <p:tav tm="0">
                                          <p:val>
                                            <p:fltVal val="0"/>
                                          </p:val>
                                        </p:tav>
                                        <p:tav tm="100000">
                                          <p:val>
                                            <p:strVal val="#ppt_w"/>
                                          </p:val>
                                        </p:tav>
                                      </p:tavLst>
                                    </p:anim>
                                    <p:anim calcmode="lin" valueType="num">
                                      <p:cBhvr>
                                        <p:cTn id="80" dur="1000" fill="hold"/>
                                        <p:tgtEl>
                                          <p:spTgt spid="1093"/>
                                        </p:tgtEl>
                                        <p:attrNameLst>
                                          <p:attrName>ppt_h</p:attrName>
                                        </p:attrNameLst>
                                      </p:cBhvr>
                                      <p:tavLst>
                                        <p:tav tm="0">
                                          <p:val>
                                            <p:fltVal val="0"/>
                                          </p:val>
                                        </p:tav>
                                        <p:tav tm="100000">
                                          <p:val>
                                            <p:strVal val="#ppt_h"/>
                                          </p:val>
                                        </p:tav>
                                      </p:tavLst>
                                    </p:anim>
                                    <p:anim calcmode="lin" valueType="num">
                                      <p:cBhvr>
                                        <p:cTn id="81" dur="1000" fill="hold"/>
                                        <p:tgtEl>
                                          <p:spTgt spid="1093"/>
                                        </p:tgtEl>
                                        <p:attrNameLst>
                                          <p:attrName>style.rotation</p:attrName>
                                        </p:attrNameLst>
                                      </p:cBhvr>
                                      <p:tavLst>
                                        <p:tav tm="0">
                                          <p:val>
                                            <p:fltVal val="90"/>
                                          </p:val>
                                        </p:tav>
                                        <p:tav tm="100000">
                                          <p:val>
                                            <p:fltVal val="0"/>
                                          </p:val>
                                        </p:tav>
                                      </p:tavLst>
                                    </p:anim>
                                    <p:animEffect transition="in" filter="fade">
                                      <p:cBhvr>
                                        <p:cTn id="82" dur="1000"/>
                                        <p:tgtEl>
                                          <p:spTgt spid="1093"/>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1094"/>
                                        </p:tgtEl>
                                        <p:attrNameLst>
                                          <p:attrName>style.visibility</p:attrName>
                                        </p:attrNameLst>
                                      </p:cBhvr>
                                      <p:to>
                                        <p:strVal val="visible"/>
                                      </p:to>
                                    </p:set>
                                    <p:anim calcmode="lin" valueType="num">
                                      <p:cBhvr>
                                        <p:cTn id="85" dur="1000" fill="hold"/>
                                        <p:tgtEl>
                                          <p:spTgt spid="1094"/>
                                        </p:tgtEl>
                                        <p:attrNameLst>
                                          <p:attrName>ppt_w</p:attrName>
                                        </p:attrNameLst>
                                      </p:cBhvr>
                                      <p:tavLst>
                                        <p:tav tm="0">
                                          <p:val>
                                            <p:fltVal val="0"/>
                                          </p:val>
                                        </p:tav>
                                        <p:tav tm="100000">
                                          <p:val>
                                            <p:strVal val="#ppt_w"/>
                                          </p:val>
                                        </p:tav>
                                      </p:tavLst>
                                    </p:anim>
                                    <p:anim calcmode="lin" valueType="num">
                                      <p:cBhvr>
                                        <p:cTn id="86" dur="1000" fill="hold"/>
                                        <p:tgtEl>
                                          <p:spTgt spid="1094"/>
                                        </p:tgtEl>
                                        <p:attrNameLst>
                                          <p:attrName>ppt_h</p:attrName>
                                        </p:attrNameLst>
                                      </p:cBhvr>
                                      <p:tavLst>
                                        <p:tav tm="0">
                                          <p:val>
                                            <p:fltVal val="0"/>
                                          </p:val>
                                        </p:tav>
                                        <p:tav tm="100000">
                                          <p:val>
                                            <p:strVal val="#ppt_h"/>
                                          </p:val>
                                        </p:tav>
                                      </p:tavLst>
                                    </p:anim>
                                    <p:anim calcmode="lin" valueType="num">
                                      <p:cBhvr>
                                        <p:cTn id="87" dur="1000" fill="hold"/>
                                        <p:tgtEl>
                                          <p:spTgt spid="1094"/>
                                        </p:tgtEl>
                                        <p:attrNameLst>
                                          <p:attrName>style.rotation</p:attrName>
                                        </p:attrNameLst>
                                      </p:cBhvr>
                                      <p:tavLst>
                                        <p:tav tm="0">
                                          <p:val>
                                            <p:fltVal val="90"/>
                                          </p:val>
                                        </p:tav>
                                        <p:tav tm="100000">
                                          <p:val>
                                            <p:fltVal val="0"/>
                                          </p:val>
                                        </p:tav>
                                      </p:tavLst>
                                    </p:anim>
                                    <p:animEffect transition="in" filter="fade">
                                      <p:cBhvr>
                                        <p:cTn id="88" dur="1000"/>
                                        <p:tgtEl>
                                          <p:spTgt spid="1094"/>
                                        </p:tgtEl>
                                      </p:cBhvr>
                                    </p:animEffect>
                                  </p:childTnLst>
                                </p:cTn>
                              </p:par>
                              <p:par>
                                <p:cTn id="89" presetID="31" presetClass="entr" presetSubtype="0" fill="hold" grpId="0" nodeType="withEffect">
                                  <p:stCondLst>
                                    <p:cond delay="0"/>
                                  </p:stCondLst>
                                  <p:childTnLst>
                                    <p:set>
                                      <p:cBhvr>
                                        <p:cTn id="90" dur="1" fill="hold">
                                          <p:stCondLst>
                                            <p:cond delay="0"/>
                                          </p:stCondLst>
                                        </p:cTn>
                                        <p:tgtEl>
                                          <p:spTgt spid="1095"/>
                                        </p:tgtEl>
                                        <p:attrNameLst>
                                          <p:attrName>style.visibility</p:attrName>
                                        </p:attrNameLst>
                                      </p:cBhvr>
                                      <p:to>
                                        <p:strVal val="visible"/>
                                      </p:to>
                                    </p:set>
                                    <p:anim calcmode="lin" valueType="num">
                                      <p:cBhvr>
                                        <p:cTn id="91" dur="1000" fill="hold"/>
                                        <p:tgtEl>
                                          <p:spTgt spid="1095"/>
                                        </p:tgtEl>
                                        <p:attrNameLst>
                                          <p:attrName>ppt_w</p:attrName>
                                        </p:attrNameLst>
                                      </p:cBhvr>
                                      <p:tavLst>
                                        <p:tav tm="0">
                                          <p:val>
                                            <p:fltVal val="0"/>
                                          </p:val>
                                        </p:tav>
                                        <p:tav tm="100000">
                                          <p:val>
                                            <p:strVal val="#ppt_w"/>
                                          </p:val>
                                        </p:tav>
                                      </p:tavLst>
                                    </p:anim>
                                    <p:anim calcmode="lin" valueType="num">
                                      <p:cBhvr>
                                        <p:cTn id="92" dur="1000" fill="hold"/>
                                        <p:tgtEl>
                                          <p:spTgt spid="1095"/>
                                        </p:tgtEl>
                                        <p:attrNameLst>
                                          <p:attrName>ppt_h</p:attrName>
                                        </p:attrNameLst>
                                      </p:cBhvr>
                                      <p:tavLst>
                                        <p:tav tm="0">
                                          <p:val>
                                            <p:fltVal val="0"/>
                                          </p:val>
                                        </p:tav>
                                        <p:tav tm="100000">
                                          <p:val>
                                            <p:strVal val="#ppt_h"/>
                                          </p:val>
                                        </p:tav>
                                      </p:tavLst>
                                    </p:anim>
                                    <p:anim calcmode="lin" valueType="num">
                                      <p:cBhvr>
                                        <p:cTn id="93" dur="1000" fill="hold"/>
                                        <p:tgtEl>
                                          <p:spTgt spid="1095"/>
                                        </p:tgtEl>
                                        <p:attrNameLst>
                                          <p:attrName>style.rotation</p:attrName>
                                        </p:attrNameLst>
                                      </p:cBhvr>
                                      <p:tavLst>
                                        <p:tav tm="0">
                                          <p:val>
                                            <p:fltVal val="90"/>
                                          </p:val>
                                        </p:tav>
                                        <p:tav tm="100000">
                                          <p:val>
                                            <p:fltVal val="0"/>
                                          </p:val>
                                        </p:tav>
                                      </p:tavLst>
                                    </p:anim>
                                    <p:animEffect transition="in" filter="fade">
                                      <p:cBhvr>
                                        <p:cTn id="94" dur="1000"/>
                                        <p:tgtEl>
                                          <p:spTgt spid="1095"/>
                                        </p:tgtEl>
                                      </p:cBhvr>
                                    </p:animEffect>
                                  </p:childTnLst>
                                </p:cTn>
                              </p:par>
                              <p:par>
                                <p:cTn id="95" presetID="31" presetClass="entr" presetSubtype="0" fill="hold" grpId="0" nodeType="withEffect">
                                  <p:stCondLst>
                                    <p:cond delay="0"/>
                                  </p:stCondLst>
                                  <p:childTnLst>
                                    <p:set>
                                      <p:cBhvr>
                                        <p:cTn id="96" dur="1" fill="hold">
                                          <p:stCondLst>
                                            <p:cond delay="0"/>
                                          </p:stCondLst>
                                        </p:cTn>
                                        <p:tgtEl>
                                          <p:spTgt spid="1096"/>
                                        </p:tgtEl>
                                        <p:attrNameLst>
                                          <p:attrName>style.visibility</p:attrName>
                                        </p:attrNameLst>
                                      </p:cBhvr>
                                      <p:to>
                                        <p:strVal val="visible"/>
                                      </p:to>
                                    </p:set>
                                    <p:anim calcmode="lin" valueType="num">
                                      <p:cBhvr>
                                        <p:cTn id="97" dur="1000" fill="hold"/>
                                        <p:tgtEl>
                                          <p:spTgt spid="1096"/>
                                        </p:tgtEl>
                                        <p:attrNameLst>
                                          <p:attrName>ppt_w</p:attrName>
                                        </p:attrNameLst>
                                      </p:cBhvr>
                                      <p:tavLst>
                                        <p:tav tm="0">
                                          <p:val>
                                            <p:fltVal val="0"/>
                                          </p:val>
                                        </p:tav>
                                        <p:tav tm="100000">
                                          <p:val>
                                            <p:strVal val="#ppt_w"/>
                                          </p:val>
                                        </p:tav>
                                      </p:tavLst>
                                    </p:anim>
                                    <p:anim calcmode="lin" valueType="num">
                                      <p:cBhvr>
                                        <p:cTn id="98" dur="1000" fill="hold"/>
                                        <p:tgtEl>
                                          <p:spTgt spid="1096"/>
                                        </p:tgtEl>
                                        <p:attrNameLst>
                                          <p:attrName>ppt_h</p:attrName>
                                        </p:attrNameLst>
                                      </p:cBhvr>
                                      <p:tavLst>
                                        <p:tav tm="0">
                                          <p:val>
                                            <p:fltVal val="0"/>
                                          </p:val>
                                        </p:tav>
                                        <p:tav tm="100000">
                                          <p:val>
                                            <p:strVal val="#ppt_h"/>
                                          </p:val>
                                        </p:tav>
                                      </p:tavLst>
                                    </p:anim>
                                    <p:anim calcmode="lin" valueType="num">
                                      <p:cBhvr>
                                        <p:cTn id="99" dur="1000" fill="hold"/>
                                        <p:tgtEl>
                                          <p:spTgt spid="1096"/>
                                        </p:tgtEl>
                                        <p:attrNameLst>
                                          <p:attrName>style.rotation</p:attrName>
                                        </p:attrNameLst>
                                      </p:cBhvr>
                                      <p:tavLst>
                                        <p:tav tm="0">
                                          <p:val>
                                            <p:fltVal val="90"/>
                                          </p:val>
                                        </p:tav>
                                        <p:tav tm="100000">
                                          <p:val>
                                            <p:fltVal val="0"/>
                                          </p:val>
                                        </p:tav>
                                      </p:tavLst>
                                    </p:anim>
                                    <p:animEffect transition="in" filter="fade">
                                      <p:cBhvr>
                                        <p:cTn id="100" dur="1000"/>
                                        <p:tgtEl>
                                          <p:spTgt spid="1096"/>
                                        </p:tgtEl>
                                      </p:cBhvr>
                                    </p:animEffect>
                                  </p:childTnLst>
                                </p:cTn>
                              </p:par>
                              <p:par>
                                <p:cTn id="101" presetID="31" presetClass="entr" presetSubtype="0" fill="hold" grpId="0" nodeType="withEffect">
                                  <p:stCondLst>
                                    <p:cond delay="0"/>
                                  </p:stCondLst>
                                  <p:childTnLst>
                                    <p:set>
                                      <p:cBhvr>
                                        <p:cTn id="102" dur="1" fill="hold">
                                          <p:stCondLst>
                                            <p:cond delay="0"/>
                                          </p:stCondLst>
                                        </p:cTn>
                                        <p:tgtEl>
                                          <p:spTgt spid="1097"/>
                                        </p:tgtEl>
                                        <p:attrNameLst>
                                          <p:attrName>style.visibility</p:attrName>
                                        </p:attrNameLst>
                                      </p:cBhvr>
                                      <p:to>
                                        <p:strVal val="visible"/>
                                      </p:to>
                                    </p:set>
                                    <p:anim calcmode="lin" valueType="num">
                                      <p:cBhvr>
                                        <p:cTn id="103" dur="1000" fill="hold"/>
                                        <p:tgtEl>
                                          <p:spTgt spid="1097"/>
                                        </p:tgtEl>
                                        <p:attrNameLst>
                                          <p:attrName>ppt_w</p:attrName>
                                        </p:attrNameLst>
                                      </p:cBhvr>
                                      <p:tavLst>
                                        <p:tav tm="0">
                                          <p:val>
                                            <p:fltVal val="0"/>
                                          </p:val>
                                        </p:tav>
                                        <p:tav tm="100000">
                                          <p:val>
                                            <p:strVal val="#ppt_w"/>
                                          </p:val>
                                        </p:tav>
                                      </p:tavLst>
                                    </p:anim>
                                    <p:anim calcmode="lin" valueType="num">
                                      <p:cBhvr>
                                        <p:cTn id="104" dur="1000" fill="hold"/>
                                        <p:tgtEl>
                                          <p:spTgt spid="1097"/>
                                        </p:tgtEl>
                                        <p:attrNameLst>
                                          <p:attrName>ppt_h</p:attrName>
                                        </p:attrNameLst>
                                      </p:cBhvr>
                                      <p:tavLst>
                                        <p:tav tm="0">
                                          <p:val>
                                            <p:fltVal val="0"/>
                                          </p:val>
                                        </p:tav>
                                        <p:tav tm="100000">
                                          <p:val>
                                            <p:strVal val="#ppt_h"/>
                                          </p:val>
                                        </p:tav>
                                      </p:tavLst>
                                    </p:anim>
                                    <p:anim calcmode="lin" valueType="num">
                                      <p:cBhvr>
                                        <p:cTn id="105" dur="1000" fill="hold"/>
                                        <p:tgtEl>
                                          <p:spTgt spid="1097"/>
                                        </p:tgtEl>
                                        <p:attrNameLst>
                                          <p:attrName>style.rotation</p:attrName>
                                        </p:attrNameLst>
                                      </p:cBhvr>
                                      <p:tavLst>
                                        <p:tav tm="0">
                                          <p:val>
                                            <p:fltVal val="90"/>
                                          </p:val>
                                        </p:tav>
                                        <p:tav tm="100000">
                                          <p:val>
                                            <p:fltVal val="0"/>
                                          </p:val>
                                        </p:tav>
                                      </p:tavLst>
                                    </p:anim>
                                    <p:animEffect transition="in" filter="fade">
                                      <p:cBhvr>
                                        <p:cTn id="106" dur="1000"/>
                                        <p:tgtEl>
                                          <p:spTgt spid="1097"/>
                                        </p:tgtEl>
                                      </p:cBhvr>
                                    </p:animEffect>
                                  </p:childTnLst>
                                </p:cTn>
                              </p:par>
                              <p:par>
                                <p:cTn id="107" presetID="12" presetClass="entr" presetSubtype="8" fill="hold" nodeType="withEffect">
                                  <p:stCondLst>
                                    <p:cond delay="0"/>
                                  </p:stCondLst>
                                  <p:childTnLst>
                                    <p:set>
                                      <p:cBhvr>
                                        <p:cTn id="108" dur="1" fill="hold">
                                          <p:stCondLst>
                                            <p:cond delay="0"/>
                                          </p:stCondLst>
                                        </p:cTn>
                                        <p:tgtEl>
                                          <p:spTgt spid="1098"/>
                                        </p:tgtEl>
                                        <p:attrNameLst>
                                          <p:attrName>style.visibility</p:attrName>
                                        </p:attrNameLst>
                                      </p:cBhvr>
                                      <p:to>
                                        <p:strVal val="visible"/>
                                      </p:to>
                                    </p:set>
                                    <p:anim calcmode="lin" valueType="num">
                                      <p:cBhvr additive="base">
                                        <p:cTn id="109" dur="500"/>
                                        <p:tgtEl>
                                          <p:spTgt spid="1098"/>
                                        </p:tgtEl>
                                        <p:attrNameLst>
                                          <p:attrName>ppt_x</p:attrName>
                                        </p:attrNameLst>
                                      </p:cBhvr>
                                      <p:tavLst>
                                        <p:tav tm="0">
                                          <p:val>
                                            <p:strVal val="#ppt_x-#ppt_w*1.125000"/>
                                          </p:val>
                                        </p:tav>
                                        <p:tav tm="100000">
                                          <p:val>
                                            <p:strVal val="#ppt_x"/>
                                          </p:val>
                                        </p:tav>
                                      </p:tavLst>
                                    </p:anim>
                                    <p:animEffect transition="in" filter="wipe(right)">
                                      <p:cBhvr>
                                        <p:cTn id="110" dur="500"/>
                                        <p:tgtEl>
                                          <p:spTgt spid="1098"/>
                                        </p:tgtEl>
                                      </p:cBhvr>
                                    </p:animEffect>
                                  </p:childTnLst>
                                </p:cTn>
                              </p:par>
                              <p:par>
                                <p:cTn id="111" presetID="42" presetClass="entr" presetSubtype="0" fill="hold" grpId="0" nodeType="withEffect">
                                  <p:stCondLst>
                                    <p:cond delay="0"/>
                                  </p:stCondLst>
                                  <p:childTnLst>
                                    <p:set>
                                      <p:cBhvr>
                                        <p:cTn id="112" dur="1" fill="hold">
                                          <p:stCondLst>
                                            <p:cond delay="0"/>
                                          </p:stCondLst>
                                        </p:cTn>
                                        <p:tgtEl>
                                          <p:spTgt spid="1078"/>
                                        </p:tgtEl>
                                        <p:attrNameLst>
                                          <p:attrName>style.visibility</p:attrName>
                                        </p:attrNameLst>
                                      </p:cBhvr>
                                      <p:to>
                                        <p:strVal val="visible"/>
                                      </p:to>
                                    </p:set>
                                    <p:animEffect transition="in" filter="fade">
                                      <p:cBhvr>
                                        <p:cTn id="113" dur="1000"/>
                                        <p:tgtEl>
                                          <p:spTgt spid="1078"/>
                                        </p:tgtEl>
                                      </p:cBhvr>
                                    </p:animEffect>
                                    <p:anim calcmode="lin" valueType="num">
                                      <p:cBhvr>
                                        <p:cTn id="114" dur="1000" fill="hold"/>
                                        <p:tgtEl>
                                          <p:spTgt spid="1078"/>
                                        </p:tgtEl>
                                        <p:attrNameLst>
                                          <p:attrName>ppt_x</p:attrName>
                                        </p:attrNameLst>
                                      </p:cBhvr>
                                      <p:tavLst>
                                        <p:tav tm="0">
                                          <p:val>
                                            <p:strVal val="#ppt_x"/>
                                          </p:val>
                                        </p:tav>
                                        <p:tav tm="100000">
                                          <p:val>
                                            <p:strVal val="#ppt_x"/>
                                          </p:val>
                                        </p:tav>
                                      </p:tavLst>
                                    </p:anim>
                                    <p:anim calcmode="lin" valueType="num">
                                      <p:cBhvr>
                                        <p:cTn id="115" dur="1000" fill="hold"/>
                                        <p:tgtEl>
                                          <p:spTgt spid="1078"/>
                                        </p:tgtEl>
                                        <p:attrNameLst>
                                          <p:attrName>ppt_y</p:attrName>
                                        </p:attrNameLst>
                                      </p:cBhvr>
                                      <p:tavLst>
                                        <p:tav tm="0">
                                          <p:val>
                                            <p:strVal val="#ppt_y+.1"/>
                                          </p:val>
                                        </p:tav>
                                        <p:tav tm="100000">
                                          <p:val>
                                            <p:strVal val="#ppt_y"/>
                                          </p:val>
                                        </p:tav>
                                      </p:tavLst>
                                    </p:anim>
                                  </p:childTnLst>
                                </p:cTn>
                              </p:par>
                              <p:par>
                                <p:cTn id="116" presetID="42" presetClass="entr" presetSubtype="0" fill="hold" grpId="0" nodeType="withEffect">
                                  <p:stCondLst>
                                    <p:cond delay="0"/>
                                  </p:stCondLst>
                                  <p:childTnLst>
                                    <p:set>
                                      <p:cBhvr>
                                        <p:cTn id="117" dur="1" fill="hold">
                                          <p:stCondLst>
                                            <p:cond delay="0"/>
                                          </p:stCondLst>
                                        </p:cTn>
                                        <p:tgtEl>
                                          <p:spTgt spid="1079">
                                            <p:txEl>
                                              <p:pRg st="0" end="0"/>
                                            </p:txEl>
                                          </p:spTgt>
                                        </p:tgtEl>
                                        <p:attrNameLst>
                                          <p:attrName>style.visibility</p:attrName>
                                        </p:attrNameLst>
                                      </p:cBhvr>
                                      <p:to>
                                        <p:strVal val="visible"/>
                                      </p:to>
                                    </p:set>
                                    <p:animEffect transition="in" filter="fade">
                                      <p:cBhvr>
                                        <p:cTn id="118" dur="1000"/>
                                        <p:tgtEl>
                                          <p:spTgt spid="1079">
                                            <p:txEl>
                                              <p:pRg st="0" end="0"/>
                                            </p:txEl>
                                          </p:spTgt>
                                        </p:tgtEl>
                                      </p:cBhvr>
                                    </p:animEffect>
                                    <p:anim calcmode="lin" valueType="num">
                                      <p:cBhvr>
                                        <p:cTn id="119" dur="1000" fill="hold"/>
                                        <p:tgtEl>
                                          <p:spTgt spid="1079">
                                            <p:txEl>
                                              <p:pRg st="0" end="0"/>
                                            </p:txEl>
                                          </p:spTgt>
                                        </p:tgtEl>
                                        <p:attrNameLst>
                                          <p:attrName>ppt_x</p:attrName>
                                        </p:attrNameLst>
                                      </p:cBhvr>
                                      <p:tavLst>
                                        <p:tav tm="0">
                                          <p:val>
                                            <p:strVal val="#ppt_x"/>
                                          </p:val>
                                        </p:tav>
                                        <p:tav tm="100000">
                                          <p:val>
                                            <p:strVal val="#ppt_x"/>
                                          </p:val>
                                        </p:tav>
                                      </p:tavLst>
                                    </p:anim>
                                    <p:anim calcmode="lin" valueType="num">
                                      <p:cBhvr>
                                        <p:cTn id="120" dur="1000" fill="hold"/>
                                        <p:tgtEl>
                                          <p:spTgt spid="1079">
                                            <p:txEl>
                                              <p:pRg st="0" end="0"/>
                                            </p:txEl>
                                          </p:spTgt>
                                        </p:tgtEl>
                                        <p:attrNameLst>
                                          <p:attrName>ppt_y</p:attrName>
                                        </p:attrNameLst>
                                      </p:cBhvr>
                                      <p:tavLst>
                                        <p:tav tm="0">
                                          <p:val>
                                            <p:strVal val="#ppt_y+.1"/>
                                          </p:val>
                                        </p:tav>
                                        <p:tav tm="100000">
                                          <p:val>
                                            <p:strVal val="#ppt_y"/>
                                          </p:val>
                                        </p:tav>
                                      </p:tavLst>
                                    </p:anim>
                                  </p:childTnLst>
                                </p:cTn>
                              </p:par>
                              <p:par>
                                <p:cTn id="121" presetID="42" presetClass="entr" presetSubtype="0" fill="hold" grpId="0" nodeType="withEffect">
                                  <p:stCondLst>
                                    <p:cond delay="0"/>
                                  </p:stCondLst>
                                  <p:childTnLst>
                                    <p:set>
                                      <p:cBhvr>
                                        <p:cTn id="122" dur="1" fill="hold">
                                          <p:stCondLst>
                                            <p:cond delay="0"/>
                                          </p:stCondLst>
                                        </p:cTn>
                                        <p:tgtEl>
                                          <p:spTgt spid="7">
                                            <p:txEl>
                                              <p:pRg st="0" end="0"/>
                                            </p:txEl>
                                          </p:spTgt>
                                        </p:tgtEl>
                                        <p:attrNameLst>
                                          <p:attrName>style.visibility</p:attrName>
                                        </p:attrNameLst>
                                      </p:cBhvr>
                                      <p:to>
                                        <p:strVal val="visible"/>
                                      </p:to>
                                    </p:set>
                                    <p:animEffect transition="in" filter="fade">
                                      <p:cBhvr>
                                        <p:cTn id="123" dur="1000"/>
                                        <p:tgtEl>
                                          <p:spTgt spid="7">
                                            <p:txEl>
                                              <p:pRg st="0" end="0"/>
                                            </p:txEl>
                                          </p:spTgt>
                                        </p:tgtEl>
                                      </p:cBhvr>
                                    </p:animEffect>
                                    <p:anim calcmode="lin" valueType="num">
                                      <p:cBhvr>
                                        <p:cTn id="12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25" dur="1000" fill="hold"/>
                                        <p:tgtEl>
                                          <p:spTgt spid="7">
                                            <p:txEl>
                                              <p:pRg st="0" end="0"/>
                                            </p:txEl>
                                          </p:spTgt>
                                        </p:tgtEl>
                                        <p:attrNameLst>
                                          <p:attrName>ppt_y</p:attrName>
                                        </p:attrNameLst>
                                      </p:cBhvr>
                                      <p:tavLst>
                                        <p:tav tm="0">
                                          <p:val>
                                            <p:strVal val="#ppt_y+.1"/>
                                          </p:val>
                                        </p:tav>
                                        <p:tav tm="100000">
                                          <p:val>
                                            <p:strVal val="#ppt_y"/>
                                          </p:val>
                                        </p:tav>
                                      </p:tavLst>
                                    </p:anim>
                                  </p:childTnLst>
                                </p:cTn>
                              </p:par>
                              <p:par>
                                <p:cTn id="126" presetID="42" presetClass="entr" presetSubtype="0" fill="hold" nodeType="withEffect">
                                  <p:stCondLst>
                                    <p:cond delay="0"/>
                                  </p:stCondLst>
                                  <p:childTnLst>
                                    <p:set>
                                      <p:cBhvr>
                                        <p:cTn id="127" dur="1" fill="hold">
                                          <p:stCondLst>
                                            <p:cond delay="0"/>
                                          </p:stCondLst>
                                        </p:cTn>
                                        <p:tgtEl>
                                          <p:spTgt spid="6"/>
                                        </p:tgtEl>
                                        <p:attrNameLst>
                                          <p:attrName>style.visibility</p:attrName>
                                        </p:attrNameLst>
                                      </p:cBhvr>
                                      <p:to>
                                        <p:strVal val="visible"/>
                                      </p:to>
                                    </p:set>
                                    <p:animEffect transition="in" filter="fade">
                                      <p:cBhvr>
                                        <p:cTn id="128" dur="1000"/>
                                        <p:tgtEl>
                                          <p:spTgt spid="6"/>
                                        </p:tgtEl>
                                      </p:cBhvr>
                                    </p:animEffect>
                                    <p:anim calcmode="lin" valueType="num">
                                      <p:cBhvr>
                                        <p:cTn id="129" dur="1000" fill="hold"/>
                                        <p:tgtEl>
                                          <p:spTgt spid="6"/>
                                        </p:tgtEl>
                                        <p:attrNameLst>
                                          <p:attrName>ppt_x</p:attrName>
                                        </p:attrNameLst>
                                      </p:cBhvr>
                                      <p:tavLst>
                                        <p:tav tm="0">
                                          <p:val>
                                            <p:strVal val="#ppt_x"/>
                                          </p:val>
                                        </p:tav>
                                        <p:tav tm="100000">
                                          <p:val>
                                            <p:strVal val="#ppt_x"/>
                                          </p:val>
                                        </p:tav>
                                      </p:tavLst>
                                    </p:anim>
                                    <p:anim calcmode="lin" valueType="num">
                                      <p:cBhvr>
                                        <p:cTn id="1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8" grpId="0"/>
      <p:bldP spid="1079" grpId="0" uiExpand="1" build="p"/>
      <p:bldP spid="1081" grpId="0" animBg="1"/>
      <p:bldP spid="1082" grpId="0" animBg="1"/>
      <p:bldP spid="1083" grpId="0" animBg="1"/>
      <p:bldP spid="1084" grpId="0" animBg="1"/>
      <p:bldP spid="1085" grpId="0" animBg="1"/>
      <p:bldP spid="1086" grpId="0" animBg="1"/>
      <p:bldP spid="1087" grpId="0" animBg="1"/>
      <p:bldP spid="1088" grpId="0" animBg="1"/>
      <p:bldP spid="1089" grpId="0" animBg="1"/>
      <p:bldP spid="1090" grpId="0" animBg="1"/>
      <p:bldP spid="1091" grpId="0" animBg="1"/>
      <p:bldP spid="1092" grpId="0" animBg="1"/>
      <p:bldP spid="1093" grpId="0" animBg="1"/>
      <p:bldP spid="1094" grpId="0" animBg="1"/>
      <p:bldP spid="1095" grpId="0" animBg="1"/>
      <p:bldP spid="1096" grpId="0" animBg="1"/>
      <p:bldP spid="1097" grpId="0" animBg="1"/>
      <p:bldP spid="7"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454"/>
        <p:cNvGrpSpPr/>
        <p:nvPr/>
      </p:nvGrpSpPr>
      <p:grpSpPr>
        <a:xfrm>
          <a:off x="0" y="0"/>
          <a:ext cx="0" cy="0"/>
          <a:chOff x="0" y="0"/>
          <a:chExt cx="0" cy="0"/>
        </a:xfrm>
      </p:grpSpPr>
      <p:grpSp>
        <p:nvGrpSpPr>
          <p:cNvPr id="36" name="!!capitolo8">
            <a:extLst>
              <a:ext uri="{FF2B5EF4-FFF2-40B4-BE49-F238E27FC236}">
                <a16:creationId xmlns:a16="http://schemas.microsoft.com/office/drawing/2014/main" id="{A250C948-34F8-3EE2-040F-B2CDB9CDEF2B}"/>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FAE48B19-1D69-BEFD-5F73-27E5351EC16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EA0A59D0-2A73-CB55-8930-D4FAE1828AF8}"/>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EE1D97F-B36D-AE01-D1DC-1D323CB49E51}"/>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89FCB2B-4773-6611-F603-5ED5B65D9FBA}"/>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BADF5B4-3058-467C-B650-059610D83F04}"/>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416066E6-C121-3B79-1E27-75D7B6573A29}"/>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1B65D65-3CFE-39CC-4C42-F1F2EDFD58F8}"/>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6AFF22A8-7302-E81F-3809-AFEA78479C22}"/>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9B5C98A2-F803-3BF8-2748-076A7E4B539F}"/>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F6B0C8B-5F7C-34E2-38CE-852E11310F49}"/>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D1188B7-B9EE-BAA0-F635-E5A560F8DCC7}"/>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C52F9C97-838D-D960-DB3B-EEF7D7C8BF60}"/>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F37EEE70-2EA3-514F-0ED7-D1FA147D7568}"/>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2DF6223-F901-A73E-E2B8-C59D270C46D1}"/>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D3D7E3F-C851-0DE4-19FD-13218CEF71A3}"/>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274F1DA4-4E71-27E0-099B-B4EEC7BAA893}"/>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D5E8D368-7093-F33C-E238-C45E447E3D5E}"/>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4BA651-43AB-D8A8-87C5-15A97FD38167}"/>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9B9C652D-7114-673C-52D9-30CD59B69C5E}"/>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AB706715-22A8-DEEC-5E56-A3DA061460A6}"/>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7" name="!!capitolo1">
            <a:extLst>
              <a:ext uri="{FF2B5EF4-FFF2-40B4-BE49-F238E27FC236}">
                <a16:creationId xmlns:a16="http://schemas.microsoft.com/office/drawing/2014/main" id="{51656FEC-ADF5-831B-3006-81ACFE68B9B8}"/>
              </a:ext>
            </a:extLst>
          </p:cNvPr>
          <p:cNvGrpSpPr/>
          <p:nvPr/>
        </p:nvGrpSpPr>
        <p:grpSpPr>
          <a:xfrm>
            <a:off x="-1" y="0"/>
            <a:ext cx="1224000" cy="5143500"/>
            <a:chOff x="-1" y="0"/>
            <a:chExt cx="1224000" cy="5143500"/>
          </a:xfrm>
          <a:effectLst>
            <a:outerShdw blurRad="127000" dist="38100" algn="l" rotWithShape="0">
              <a:schemeClr val="bg2">
                <a:lumMod val="10000"/>
              </a:schemeClr>
            </a:outerShdw>
          </a:effectLst>
        </p:grpSpPr>
        <p:sp>
          <p:nvSpPr>
            <p:cNvPr id="58" name="Rettangolo 57">
              <a:extLst>
                <a:ext uri="{FF2B5EF4-FFF2-40B4-BE49-F238E27FC236}">
                  <a16:creationId xmlns:a16="http://schemas.microsoft.com/office/drawing/2014/main" id="{BBD21B3D-DE9B-A61F-1985-CA10A5F49D86}"/>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endParaRPr lang="it-IT" sz="4400" b="1" dirty="0">
                <a:solidFill>
                  <a:schemeClr val="bg1"/>
                </a:solidFill>
                <a:latin typeface="Montserrat" pitchFamily="2" charset="77"/>
              </a:endParaRPr>
            </a:p>
          </p:txBody>
        </p:sp>
        <p:sp>
          <p:nvSpPr>
            <p:cNvPr id="59" name="Triangolo 58">
              <a:extLst>
                <a:ext uri="{FF2B5EF4-FFF2-40B4-BE49-F238E27FC236}">
                  <a16:creationId xmlns:a16="http://schemas.microsoft.com/office/drawing/2014/main" id="{73FEF044-25E9-127A-6A7B-D80E72D6522D}"/>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19" name="Rettangolo 18">
            <a:extLst>
              <a:ext uri="{FF2B5EF4-FFF2-40B4-BE49-F238E27FC236}">
                <a16:creationId xmlns:a16="http://schemas.microsoft.com/office/drawing/2014/main" id="{C53B1926-1B4B-9CCA-99EA-406C76EACAE9}"/>
              </a:ext>
            </a:extLst>
          </p:cNvPr>
          <p:cNvSpPr/>
          <p:nvPr/>
        </p:nvSpPr>
        <p:spPr>
          <a:xfrm>
            <a:off x="1676562" y="4775853"/>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Rettangolo 21">
            <a:extLst>
              <a:ext uri="{FF2B5EF4-FFF2-40B4-BE49-F238E27FC236}">
                <a16:creationId xmlns:a16="http://schemas.microsoft.com/office/drawing/2014/main" id="{190A77EB-DCBC-6F6C-9815-98584197243F}"/>
              </a:ext>
            </a:extLst>
          </p:cNvPr>
          <p:cNvSpPr/>
          <p:nvPr/>
        </p:nvSpPr>
        <p:spPr>
          <a:xfrm>
            <a:off x="8700940" y="4775855"/>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B4C3522A-BCA2-533C-CB3E-B77AFBA34916}"/>
              </a:ext>
            </a:extLst>
          </p:cNvPr>
          <p:cNvSpPr/>
          <p:nvPr/>
        </p:nvSpPr>
        <p:spPr>
          <a:xfrm>
            <a:off x="5188751" y="4775854"/>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5" name="Rettangolo 24">
            <a:extLst>
              <a:ext uri="{FF2B5EF4-FFF2-40B4-BE49-F238E27FC236}">
                <a16:creationId xmlns:a16="http://schemas.microsoft.com/office/drawing/2014/main" id="{09C4178A-2911-2E88-FDCF-7CE07CA11FD0}"/>
              </a:ext>
            </a:extLst>
          </p:cNvPr>
          <p:cNvSpPr/>
          <p:nvPr/>
        </p:nvSpPr>
        <p:spPr>
          <a:xfrm>
            <a:off x="1676562" y="1155105"/>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2D99A335-4B60-8EB8-8BC1-AF571E6DCC53}"/>
              </a:ext>
            </a:extLst>
          </p:cNvPr>
          <p:cNvSpPr/>
          <p:nvPr/>
        </p:nvSpPr>
        <p:spPr>
          <a:xfrm>
            <a:off x="8700940" y="1155105"/>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Rettangolo 26">
            <a:extLst>
              <a:ext uri="{FF2B5EF4-FFF2-40B4-BE49-F238E27FC236}">
                <a16:creationId xmlns:a16="http://schemas.microsoft.com/office/drawing/2014/main" id="{8B0822E3-F398-37E1-6FC8-98078EE1487C}"/>
              </a:ext>
            </a:extLst>
          </p:cNvPr>
          <p:cNvSpPr/>
          <p:nvPr/>
        </p:nvSpPr>
        <p:spPr>
          <a:xfrm>
            <a:off x="5188751" y="1155104"/>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8" name="Rettangolo 27">
            <a:extLst>
              <a:ext uri="{FF2B5EF4-FFF2-40B4-BE49-F238E27FC236}">
                <a16:creationId xmlns:a16="http://schemas.microsoft.com/office/drawing/2014/main" id="{9FBECF06-8553-31C6-63D1-F0F390D37B78}"/>
              </a:ext>
            </a:extLst>
          </p:cNvPr>
          <p:cNvSpPr/>
          <p:nvPr/>
        </p:nvSpPr>
        <p:spPr>
          <a:xfrm>
            <a:off x="5188751" y="2965479"/>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9" name="Rettangolo 28">
            <a:extLst>
              <a:ext uri="{FF2B5EF4-FFF2-40B4-BE49-F238E27FC236}">
                <a16:creationId xmlns:a16="http://schemas.microsoft.com/office/drawing/2014/main" id="{8FDBCEAC-2AF4-BDD7-AF6A-06B1383C7D9D}"/>
              </a:ext>
            </a:extLst>
          </p:cNvPr>
          <p:cNvSpPr/>
          <p:nvPr/>
        </p:nvSpPr>
        <p:spPr>
          <a:xfrm>
            <a:off x="1676562" y="2965479"/>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30" name="Rettangolo 29">
            <a:extLst>
              <a:ext uri="{FF2B5EF4-FFF2-40B4-BE49-F238E27FC236}">
                <a16:creationId xmlns:a16="http://schemas.microsoft.com/office/drawing/2014/main" id="{8D4BC820-E2C6-7BF6-3E5D-B195FB9F6F64}"/>
              </a:ext>
            </a:extLst>
          </p:cNvPr>
          <p:cNvSpPr/>
          <p:nvPr/>
        </p:nvSpPr>
        <p:spPr>
          <a:xfrm>
            <a:off x="8700940" y="2965480"/>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64" name="!!titolo1">
            <a:extLst>
              <a:ext uri="{FF2B5EF4-FFF2-40B4-BE49-F238E27FC236}">
                <a16:creationId xmlns:a16="http://schemas.microsoft.com/office/drawing/2014/main" id="{59BBF66E-9D00-A714-CB82-166DB61377A8}"/>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Titolo</a:t>
            </a:r>
            <a:br>
              <a:rPr lang="it-IT" dirty="0">
                <a:solidFill>
                  <a:schemeClr val="bg2">
                    <a:lumMod val="10000"/>
                  </a:schemeClr>
                </a:solidFill>
              </a:rPr>
            </a:br>
            <a:r>
              <a:rPr lang="it-IT" sz="2000" b="0" dirty="0">
                <a:solidFill>
                  <a:schemeClr val="bg2">
                    <a:lumMod val="10000"/>
                  </a:schemeClr>
                </a:solidFill>
                <a:latin typeface="Outfit Medium" pitchFamily="2" charset="0"/>
              </a:rPr>
              <a:t>Sottotitolo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grpSp>
        <p:nvGrpSpPr>
          <p:cNvPr id="36" name="!!capitolo8">
            <a:extLst>
              <a:ext uri="{FF2B5EF4-FFF2-40B4-BE49-F238E27FC236}">
                <a16:creationId xmlns:a16="http://schemas.microsoft.com/office/drawing/2014/main" id="{A250C948-34F8-3EE2-040F-B2CDB9CDEF2B}"/>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FAE48B19-1D69-BEFD-5F73-27E5351EC16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EA0A59D0-2A73-CB55-8930-D4FAE1828AF8}"/>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EE1D97F-B36D-AE01-D1DC-1D323CB49E51}"/>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89FCB2B-4773-6611-F603-5ED5B65D9FBA}"/>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BADF5B4-3058-467C-B650-059610D83F04}"/>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416066E6-C121-3B79-1E27-75D7B6573A29}"/>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1B65D65-3CFE-39CC-4C42-F1F2EDFD58F8}"/>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6AFF22A8-7302-E81F-3809-AFEA78479C22}"/>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9B5C98A2-F803-3BF8-2748-076A7E4B539F}"/>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F6B0C8B-5F7C-34E2-38CE-852E11310F49}"/>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D1188B7-B9EE-BAA0-F635-E5A560F8DCC7}"/>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C52F9C97-838D-D960-DB3B-EEF7D7C8BF60}"/>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F37EEE70-2EA3-514F-0ED7-D1FA147D7568}"/>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2DF6223-F901-A73E-E2B8-C59D270C46D1}"/>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D3D7E3F-C851-0DE4-19FD-13218CEF71A3}"/>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274F1DA4-4E71-27E0-099B-B4EEC7BAA893}"/>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D5E8D368-7093-F33C-E238-C45E447E3D5E}"/>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4BA651-43AB-D8A8-87C5-15A97FD38167}"/>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9B9C652D-7114-673C-52D9-30CD59B69C5E}"/>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AB706715-22A8-DEEC-5E56-A3DA061460A6}"/>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7" name="!!capitolo1">
            <a:extLst>
              <a:ext uri="{FF2B5EF4-FFF2-40B4-BE49-F238E27FC236}">
                <a16:creationId xmlns:a16="http://schemas.microsoft.com/office/drawing/2014/main" id="{51656FEC-ADF5-831B-3006-81ACFE68B9B8}"/>
              </a:ext>
            </a:extLst>
          </p:cNvPr>
          <p:cNvGrpSpPr/>
          <p:nvPr/>
        </p:nvGrpSpPr>
        <p:grpSpPr>
          <a:xfrm>
            <a:off x="-1" y="0"/>
            <a:ext cx="1224000" cy="5143500"/>
            <a:chOff x="-1" y="0"/>
            <a:chExt cx="1224000" cy="5143500"/>
          </a:xfrm>
          <a:effectLst>
            <a:outerShdw blurRad="127000" dist="38100" algn="l" rotWithShape="0">
              <a:schemeClr val="bg2">
                <a:lumMod val="10000"/>
              </a:schemeClr>
            </a:outerShdw>
          </a:effectLst>
        </p:grpSpPr>
        <p:sp>
          <p:nvSpPr>
            <p:cNvPr id="58" name="Rettangolo 57">
              <a:extLst>
                <a:ext uri="{FF2B5EF4-FFF2-40B4-BE49-F238E27FC236}">
                  <a16:creationId xmlns:a16="http://schemas.microsoft.com/office/drawing/2014/main" id="{BBD21B3D-DE9B-A61F-1985-CA10A5F49D86}"/>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endParaRPr lang="it-IT" sz="4400" b="1" dirty="0">
                <a:solidFill>
                  <a:schemeClr val="bg1"/>
                </a:solidFill>
                <a:latin typeface="Montserrat" pitchFamily="2" charset="77"/>
              </a:endParaRPr>
            </a:p>
          </p:txBody>
        </p:sp>
        <p:sp>
          <p:nvSpPr>
            <p:cNvPr id="59" name="Triangolo 58">
              <a:extLst>
                <a:ext uri="{FF2B5EF4-FFF2-40B4-BE49-F238E27FC236}">
                  <a16:creationId xmlns:a16="http://schemas.microsoft.com/office/drawing/2014/main" id="{73FEF044-25E9-127A-6A7B-D80E72D6522D}"/>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64" name="!!titolo1">
            <a:extLst>
              <a:ext uri="{FF2B5EF4-FFF2-40B4-BE49-F238E27FC236}">
                <a16:creationId xmlns:a16="http://schemas.microsoft.com/office/drawing/2014/main" id="{59BBF66E-9D00-A714-CB82-166DB61377A8}"/>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Introduzione</a:t>
            </a:r>
            <a:br>
              <a:rPr lang="it-IT" dirty="0">
                <a:solidFill>
                  <a:schemeClr val="bg2">
                    <a:lumMod val="10000"/>
                  </a:schemeClr>
                </a:solidFill>
              </a:rPr>
            </a:br>
            <a:r>
              <a:rPr lang="it-IT" sz="2000" b="0" dirty="0">
                <a:solidFill>
                  <a:schemeClr val="bg2">
                    <a:lumMod val="10000"/>
                  </a:schemeClr>
                </a:solidFill>
                <a:latin typeface="Outfit Medium" pitchFamily="2" charset="0"/>
              </a:rPr>
              <a:t>Le ombre nella computer graphics</a:t>
            </a:r>
          </a:p>
        </p:txBody>
      </p:sp>
      <p:pic>
        <p:nvPicPr>
          <p:cNvPr id="4" name="!!immagine1.1">
            <a:extLst>
              <a:ext uri="{FF2B5EF4-FFF2-40B4-BE49-F238E27FC236}">
                <a16:creationId xmlns:a16="http://schemas.microsoft.com/office/drawing/2014/main" id="{A8C0D4BE-B524-EA6C-5E7B-D1B541475EC2}"/>
              </a:ext>
            </a:extLst>
          </p:cNvPr>
          <p:cNvPicPr>
            <a:picLocks noChangeAspect="1"/>
          </p:cNvPicPr>
          <p:nvPr/>
        </p:nvPicPr>
        <p:blipFill>
          <a:blip r:embed="rId3"/>
          <a:srcRect/>
          <a:stretch/>
        </p:blipFill>
        <p:spPr>
          <a:xfrm>
            <a:off x="2115328" y="1283020"/>
            <a:ext cx="3138067" cy="3240000"/>
          </a:xfrm>
          <a:prstGeom prst="rect">
            <a:avLst/>
          </a:prstGeom>
        </p:spPr>
      </p:pic>
      <p:pic>
        <p:nvPicPr>
          <p:cNvPr id="10" name="!!immagine1.2">
            <a:extLst>
              <a:ext uri="{FF2B5EF4-FFF2-40B4-BE49-F238E27FC236}">
                <a16:creationId xmlns:a16="http://schemas.microsoft.com/office/drawing/2014/main" id="{21BFEBF9-94BC-DC5C-E7E7-01F9DCFCB125}"/>
              </a:ext>
            </a:extLst>
          </p:cNvPr>
          <p:cNvPicPr>
            <a:picLocks noChangeAspect="1"/>
          </p:cNvPicPr>
          <p:nvPr/>
        </p:nvPicPr>
        <p:blipFill>
          <a:blip r:embed="rId4"/>
          <a:srcRect/>
          <a:stretch/>
        </p:blipFill>
        <p:spPr>
          <a:xfrm>
            <a:off x="5449664" y="1283021"/>
            <a:ext cx="3138067" cy="3239999"/>
          </a:xfrm>
          <a:prstGeom prst="rect">
            <a:avLst/>
          </a:prstGeom>
        </p:spPr>
      </p:pic>
      <p:sp>
        <p:nvSpPr>
          <p:cNvPr id="14" name="!!didascalia1.1">
            <a:extLst>
              <a:ext uri="{FF2B5EF4-FFF2-40B4-BE49-F238E27FC236}">
                <a16:creationId xmlns:a16="http://schemas.microsoft.com/office/drawing/2014/main" id="{4F8066C5-0870-D649-EC66-23B9521752F4}"/>
              </a:ext>
            </a:extLst>
          </p:cNvPr>
          <p:cNvSpPr txBox="1"/>
          <p:nvPr/>
        </p:nvSpPr>
        <p:spPr>
          <a:xfrm>
            <a:off x="2115327" y="4398178"/>
            <a:ext cx="3138067" cy="249684"/>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Rendering di una scena senza illuminazione</a:t>
            </a:r>
          </a:p>
        </p:txBody>
      </p:sp>
      <p:sp>
        <p:nvSpPr>
          <p:cNvPr id="15" name="!!didascalia1.2">
            <a:extLst>
              <a:ext uri="{FF2B5EF4-FFF2-40B4-BE49-F238E27FC236}">
                <a16:creationId xmlns:a16="http://schemas.microsoft.com/office/drawing/2014/main" id="{B9485BB5-192C-C8DB-B5BA-F7EA48D4E190}"/>
              </a:ext>
            </a:extLst>
          </p:cNvPr>
          <p:cNvSpPr txBox="1"/>
          <p:nvPr/>
        </p:nvSpPr>
        <p:spPr>
          <a:xfrm>
            <a:off x="5449663" y="4398178"/>
            <a:ext cx="3138067" cy="415498"/>
          </a:xfrm>
          <a:prstGeom prst="rect">
            <a:avLst/>
          </a:prstGeom>
          <a:noFill/>
        </p:spPr>
        <p:txBody>
          <a:bodyPr wrap="square" tIns="0" rtlCol="0" anchor="t" anchorCtr="0">
            <a:spAutoFit/>
          </a:bodyPr>
          <a:lstStyle/>
          <a:p>
            <a:pPr algn="ctr"/>
            <a:r>
              <a:rPr lang="it-IT" sz="1200" i="1" dirty="0">
                <a:latin typeface="SF Pro Display Light" pitchFamily="2" charset="0"/>
                <a:ea typeface="SF Pro Display Light" pitchFamily="2" charset="0"/>
                <a:cs typeface="SF Pro Display Light" pitchFamily="2" charset="0"/>
              </a:rPr>
              <a:t>Rendering di una scena con illuminazione e shadow mapping</a:t>
            </a:r>
          </a:p>
        </p:txBody>
      </p:sp>
    </p:spTree>
    <p:extLst>
      <p:ext uri="{BB962C8B-B14F-4D97-AF65-F5344CB8AC3E}">
        <p14:creationId xmlns:p14="http://schemas.microsoft.com/office/powerpoint/2010/main" val="1214017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1250"/>
                                        <p:tgtEl>
                                          <p:spTgt spid="64"/>
                                        </p:tgtEl>
                                        <p:attrNameLst>
                                          <p:attrName>ppt_x</p:attrName>
                                        </p:attrNameLst>
                                      </p:cBhvr>
                                      <p:tavLst>
                                        <p:tav tm="0">
                                          <p:val>
                                            <p:strVal val="#ppt_x+#ppt_w*1.125000"/>
                                          </p:val>
                                        </p:tav>
                                        <p:tav tm="100000">
                                          <p:val>
                                            <p:strVal val="#ppt_x"/>
                                          </p:val>
                                        </p:tav>
                                      </p:tavLst>
                                    </p:anim>
                                    <p:animEffect transition="in" filter="wipe(left)">
                                      <p:cBhvr>
                                        <p:cTn id="8" dur="1250"/>
                                        <p:tgtEl>
                                          <p:spTgt spid="64"/>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nodeType="with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5"/>
                                        </p:tgtEl>
                                        <p:attrNameLst>
                                          <p:attrName>style.visibility</p:attrName>
                                        </p:attrNameLst>
                                      </p:cBhvr>
                                      <p:to>
                                        <p:strVal val="visible"/>
                                      </p:to>
                                    </p:set>
                                    <p:animEffect transition="in" filter="fade">
                                      <p:cBhvr>
                                        <p:cTn id="21" dur="500"/>
                                        <p:tgtEl>
                                          <p:spTgt spid="15"/>
                                        </p:tgtEl>
                                      </p:cBhvr>
                                    </p:animEffect>
                                  </p:childTnLst>
                                </p:cTn>
                              </p:par>
                              <p:par>
                                <p:cTn id="22" presetID="10" presetClass="entr" presetSubtype="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14"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grpSp>
        <p:nvGrpSpPr>
          <p:cNvPr id="36" name="!!capitolo8">
            <a:extLst>
              <a:ext uri="{FF2B5EF4-FFF2-40B4-BE49-F238E27FC236}">
                <a16:creationId xmlns:a16="http://schemas.microsoft.com/office/drawing/2014/main" id="{A250C948-34F8-3EE2-040F-B2CDB9CDEF2B}"/>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FAE48B19-1D69-BEFD-5F73-27E5351EC16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EA0A59D0-2A73-CB55-8930-D4FAE1828AF8}"/>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EE1D97F-B36D-AE01-D1DC-1D323CB49E51}"/>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89FCB2B-4773-6611-F603-5ED5B65D9FBA}"/>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BADF5B4-3058-467C-B650-059610D83F04}"/>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416066E6-C121-3B79-1E27-75D7B6573A29}"/>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1B65D65-3CFE-39CC-4C42-F1F2EDFD58F8}"/>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6AFF22A8-7302-E81F-3809-AFEA78479C22}"/>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9B5C98A2-F803-3BF8-2748-076A7E4B539F}"/>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F6B0C8B-5F7C-34E2-38CE-852E11310F49}"/>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D1188B7-B9EE-BAA0-F635-E5A560F8DCC7}"/>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C52F9C97-838D-D960-DB3B-EEF7D7C8BF60}"/>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F37EEE70-2EA3-514F-0ED7-D1FA147D7568}"/>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2DF6223-F901-A73E-E2B8-C59D270C46D1}"/>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D3D7E3F-C851-0DE4-19FD-13218CEF71A3}"/>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274F1DA4-4E71-27E0-099B-B4EEC7BAA893}"/>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D5E8D368-7093-F33C-E238-C45E447E3D5E}"/>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4BA651-43AB-D8A8-87C5-15A97FD38167}"/>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9B9C652D-7114-673C-52D9-30CD59B69C5E}"/>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AB706715-22A8-DEEC-5E56-A3DA061460A6}"/>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7" name="!!capitolo1">
            <a:extLst>
              <a:ext uri="{FF2B5EF4-FFF2-40B4-BE49-F238E27FC236}">
                <a16:creationId xmlns:a16="http://schemas.microsoft.com/office/drawing/2014/main" id="{51656FEC-ADF5-831B-3006-81ACFE68B9B8}"/>
              </a:ext>
            </a:extLst>
          </p:cNvPr>
          <p:cNvGrpSpPr/>
          <p:nvPr/>
        </p:nvGrpSpPr>
        <p:grpSpPr>
          <a:xfrm>
            <a:off x="-1" y="0"/>
            <a:ext cx="1224000" cy="5143500"/>
            <a:chOff x="-1" y="0"/>
            <a:chExt cx="1224000" cy="5143500"/>
          </a:xfrm>
          <a:effectLst>
            <a:outerShdw blurRad="127000" dist="38100" algn="l" rotWithShape="0">
              <a:schemeClr val="bg2">
                <a:lumMod val="10000"/>
              </a:schemeClr>
            </a:outerShdw>
          </a:effectLst>
        </p:grpSpPr>
        <p:sp>
          <p:nvSpPr>
            <p:cNvPr id="58" name="Rettangolo 57">
              <a:extLst>
                <a:ext uri="{FF2B5EF4-FFF2-40B4-BE49-F238E27FC236}">
                  <a16:creationId xmlns:a16="http://schemas.microsoft.com/office/drawing/2014/main" id="{BBD21B3D-DE9B-A61F-1985-CA10A5F49D86}"/>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endParaRPr lang="it-IT" sz="4400" b="1" dirty="0">
                <a:solidFill>
                  <a:schemeClr val="bg1"/>
                </a:solidFill>
                <a:latin typeface="Montserrat" pitchFamily="2" charset="77"/>
              </a:endParaRPr>
            </a:p>
          </p:txBody>
        </p:sp>
        <p:sp>
          <p:nvSpPr>
            <p:cNvPr id="59" name="Triangolo 58">
              <a:extLst>
                <a:ext uri="{FF2B5EF4-FFF2-40B4-BE49-F238E27FC236}">
                  <a16:creationId xmlns:a16="http://schemas.microsoft.com/office/drawing/2014/main" id="{73FEF044-25E9-127A-6A7B-D80E72D6522D}"/>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4" name="!!titolo1">
            <a:extLst>
              <a:ext uri="{FF2B5EF4-FFF2-40B4-BE49-F238E27FC236}">
                <a16:creationId xmlns:a16="http://schemas.microsoft.com/office/drawing/2014/main" id="{A2B97D96-EF6C-FC8D-5E4D-591B1B600C2A}"/>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Introduzione</a:t>
            </a:r>
            <a:br>
              <a:rPr lang="it-IT" dirty="0">
                <a:solidFill>
                  <a:schemeClr val="bg2">
                    <a:lumMod val="10000"/>
                  </a:schemeClr>
                </a:solidFill>
              </a:rPr>
            </a:br>
            <a:r>
              <a:rPr lang="it-IT" sz="2000" b="0" dirty="0">
                <a:solidFill>
                  <a:schemeClr val="bg2">
                    <a:lumMod val="10000"/>
                  </a:schemeClr>
                </a:solidFill>
                <a:latin typeface="Outfit Medium" pitchFamily="2" charset="0"/>
              </a:rPr>
              <a:t>Riferimenti</a:t>
            </a:r>
          </a:p>
        </p:txBody>
      </p:sp>
      <p:grpSp>
        <p:nvGrpSpPr>
          <p:cNvPr id="67" name="!!paper1.1">
            <a:extLst>
              <a:ext uri="{FF2B5EF4-FFF2-40B4-BE49-F238E27FC236}">
                <a16:creationId xmlns:a16="http://schemas.microsoft.com/office/drawing/2014/main" id="{73E9A66C-27B3-A119-DAC3-EE175ED7D84E}"/>
              </a:ext>
            </a:extLst>
          </p:cNvPr>
          <p:cNvGrpSpPr/>
          <p:nvPr/>
        </p:nvGrpSpPr>
        <p:grpSpPr>
          <a:xfrm>
            <a:off x="2533575" y="1656104"/>
            <a:ext cx="2510696" cy="2984846"/>
            <a:chOff x="2533574" y="1656104"/>
            <a:chExt cx="2510696" cy="2984846"/>
          </a:xfrm>
        </p:grpSpPr>
        <p:grpSp>
          <p:nvGrpSpPr>
            <p:cNvPr id="6" name="Gruppo 5">
              <a:extLst>
                <a:ext uri="{FF2B5EF4-FFF2-40B4-BE49-F238E27FC236}">
                  <a16:creationId xmlns:a16="http://schemas.microsoft.com/office/drawing/2014/main" id="{98D5A03F-58EC-83C2-2D3F-41C288CBAF0E}"/>
                </a:ext>
              </a:extLst>
            </p:cNvPr>
            <p:cNvGrpSpPr>
              <a:grpSpLocks noChangeAspect="1"/>
            </p:cNvGrpSpPr>
            <p:nvPr/>
          </p:nvGrpSpPr>
          <p:grpSpPr>
            <a:xfrm>
              <a:off x="3567939" y="1656104"/>
              <a:ext cx="441965" cy="540000"/>
              <a:chOff x="3602380" y="1349431"/>
              <a:chExt cx="320943" cy="392133"/>
            </a:xfrm>
          </p:grpSpPr>
          <p:sp>
            <p:nvSpPr>
              <p:cNvPr id="11" name="Google Shape;1133;p71">
                <a:extLst>
                  <a:ext uri="{FF2B5EF4-FFF2-40B4-BE49-F238E27FC236}">
                    <a16:creationId xmlns:a16="http://schemas.microsoft.com/office/drawing/2014/main" id="{EDE00570-C70C-F1B9-A628-A1F5B7B1ACC6}"/>
                  </a:ext>
                </a:extLst>
              </p:cNvPr>
              <p:cNvSpPr/>
              <p:nvPr/>
            </p:nvSpPr>
            <p:spPr>
              <a:xfrm>
                <a:off x="3602380" y="1349431"/>
                <a:ext cx="320943" cy="392133"/>
              </a:xfrm>
              <a:custGeom>
                <a:avLst/>
                <a:gdLst/>
                <a:ahLst/>
                <a:cxnLst/>
                <a:rect l="l" t="t" r="r" b="b"/>
                <a:pathLst>
                  <a:path w="14201" h="17351" extrusionOk="0">
                    <a:moveTo>
                      <a:pt x="13183" y="1018"/>
                    </a:moveTo>
                    <a:lnTo>
                      <a:pt x="13183" y="14298"/>
                    </a:lnTo>
                    <a:lnTo>
                      <a:pt x="3054" y="14298"/>
                    </a:lnTo>
                    <a:lnTo>
                      <a:pt x="3054" y="1018"/>
                    </a:lnTo>
                    <a:close/>
                    <a:moveTo>
                      <a:pt x="2036" y="1018"/>
                    </a:moveTo>
                    <a:lnTo>
                      <a:pt x="2036" y="14298"/>
                    </a:lnTo>
                    <a:lnTo>
                      <a:pt x="1261" y="14298"/>
                    </a:lnTo>
                    <a:lnTo>
                      <a:pt x="1018" y="14395"/>
                    </a:lnTo>
                    <a:lnTo>
                      <a:pt x="1018" y="1988"/>
                    </a:lnTo>
                    <a:lnTo>
                      <a:pt x="1018" y="1794"/>
                    </a:lnTo>
                    <a:lnTo>
                      <a:pt x="1067" y="1600"/>
                    </a:lnTo>
                    <a:lnTo>
                      <a:pt x="1164" y="1454"/>
                    </a:lnTo>
                    <a:lnTo>
                      <a:pt x="1309" y="1309"/>
                    </a:lnTo>
                    <a:lnTo>
                      <a:pt x="1455" y="1164"/>
                    </a:lnTo>
                    <a:lnTo>
                      <a:pt x="1600" y="1067"/>
                    </a:lnTo>
                    <a:lnTo>
                      <a:pt x="1794" y="1018"/>
                    </a:lnTo>
                    <a:close/>
                    <a:moveTo>
                      <a:pt x="13183" y="15315"/>
                    </a:moveTo>
                    <a:lnTo>
                      <a:pt x="13183" y="16333"/>
                    </a:lnTo>
                    <a:lnTo>
                      <a:pt x="1503" y="16333"/>
                    </a:lnTo>
                    <a:lnTo>
                      <a:pt x="1309" y="16285"/>
                    </a:lnTo>
                    <a:lnTo>
                      <a:pt x="1164" y="16188"/>
                    </a:lnTo>
                    <a:lnTo>
                      <a:pt x="1067" y="15994"/>
                    </a:lnTo>
                    <a:lnTo>
                      <a:pt x="1018" y="15800"/>
                    </a:lnTo>
                    <a:lnTo>
                      <a:pt x="1067" y="15606"/>
                    </a:lnTo>
                    <a:lnTo>
                      <a:pt x="1164" y="15461"/>
                    </a:lnTo>
                    <a:lnTo>
                      <a:pt x="1309" y="15364"/>
                    </a:lnTo>
                    <a:lnTo>
                      <a:pt x="1503" y="15315"/>
                    </a:lnTo>
                    <a:close/>
                    <a:moveTo>
                      <a:pt x="1988" y="0"/>
                    </a:moveTo>
                    <a:lnTo>
                      <a:pt x="1600" y="49"/>
                    </a:lnTo>
                    <a:lnTo>
                      <a:pt x="1212" y="146"/>
                    </a:lnTo>
                    <a:lnTo>
                      <a:pt x="873" y="340"/>
                    </a:lnTo>
                    <a:lnTo>
                      <a:pt x="582" y="582"/>
                    </a:lnTo>
                    <a:lnTo>
                      <a:pt x="340" y="873"/>
                    </a:lnTo>
                    <a:lnTo>
                      <a:pt x="146" y="1212"/>
                    </a:lnTo>
                    <a:lnTo>
                      <a:pt x="49" y="1600"/>
                    </a:lnTo>
                    <a:lnTo>
                      <a:pt x="1" y="1988"/>
                    </a:lnTo>
                    <a:lnTo>
                      <a:pt x="1" y="15800"/>
                    </a:lnTo>
                    <a:lnTo>
                      <a:pt x="1" y="16139"/>
                    </a:lnTo>
                    <a:lnTo>
                      <a:pt x="98" y="16382"/>
                    </a:lnTo>
                    <a:lnTo>
                      <a:pt x="243" y="16672"/>
                    </a:lnTo>
                    <a:lnTo>
                      <a:pt x="437" y="16866"/>
                    </a:lnTo>
                    <a:lnTo>
                      <a:pt x="679" y="17060"/>
                    </a:lnTo>
                    <a:lnTo>
                      <a:pt x="921" y="17205"/>
                    </a:lnTo>
                    <a:lnTo>
                      <a:pt x="1212" y="17302"/>
                    </a:lnTo>
                    <a:lnTo>
                      <a:pt x="1503" y="17351"/>
                    </a:lnTo>
                    <a:lnTo>
                      <a:pt x="13716" y="17351"/>
                    </a:lnTo>
                    <a:lnTo>
                      <a:pt x="13910" y="17302"/>
                    </a:lnTo>
                    <a:lnTo>
                      <a:pt x="14055" y="17205"/>
                    </a:lnTo>
                    <a:lnTo>
                      <a:pt x="14152" y="17012"/>
                    </a:lnTo>
                    <a:lnTo>
                      <a:pt x="14201" y="16818"/>
                    </a:lnTo>
                    <a:lnTo>
                      <a:pt x="14201" y="485"/>
                    </a:lnTo>
                    <a:lnTo>
                      <a:pt x="14152" y="291"/>
                    </a:lnTo>
                    <a:lnTo>
                      <a:pt x="14055" y="146"/>
                    </a:lnTo>
                    <a:lnTo>
                      <a:pt x="13910" y="49"/>
                    </a:lnTo>
                    <a:lnTo>
                      <a:pt x="13716"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2" name="Google Shape;1134;p71">
                <a:extLst>
                  <a:ext uri="{FF2B5EF4-FFF2-40B4-BE49-F238E27FC236}">
                    <a16:creationId xmlns:a16="http://schemas.microsoft.com/office/drawing/2014/main" id="{BCF6F32B-3A41-8B6A-E233-EA66B07852E2}"/>
                  </a:ext>
                </a:extLst>
              </p:cNvPr>
              <p:cNvSpPr/>
              <p:nvPr/>
            </p:nvSpPr>
            <p:spPr>
              <a:xfrm>
                <a:off x="3717391" y="1407490"/>
                <a:ext cx="138018" cy="138018"/>
              </a:xfrm>
              <a:custGeom>
                <a:avLst/>
                <a:gdLst/>
                <a:ahLst/>
                <a:cxnLst/>
                <a:rect l="l" t="t" r="r" b="b"/>
                <a:pathLst>
                  <a:path w="6107" h="6107" extrusionOk="0">
                    <a:moveTo>
                      <a:pt x="1115" y="1018"/>
                    </a:moveTo>
                    <a:lnTo>
                      <a:pt x="1309" y="1066"/>
                    </a:lnTo>
                    <a:lnTo>
                      <a:pt x="1551" y="1115"/>
                    </a:lnTo>
                    <a:lnTo>
                      <a:pt x="1842" y="1309"/>
                    </a:lnTo>
                    <a:lnTo>
                      <a:pt x="2230" y="1503"/>
                    </a:lnTo>
                    <a:lnTo>
                      <a:pt x="1503" y="2229"/>
                    </a:lnTo>
                    <a:lnTo>
                      <a:pt x="1309" y="1842"/>
                    </a:lnTo>
                    <a:lnTo>
                      <a:pt x="1115" y="1551"/>
                    </a:lnTo>
                    <a:lnTo>
                      <a:pt x="1067" y="1309"/>
                    </a:lnTo>
                    <a:lnTo>
                      <a:pt x="1018" y="1115"/>
                    </a:lnTo>
                    <a:lnTo>
                      <a:pt x="1018" y="1018"/>
                    </a:lnTo>
                    <a:close/>
                    <a:moveTo>
                      <a:pt x="5089" y="1018"/>
                    </a:moveTo>
                    <a:lnTo>
                      <a:pt x="5089" y="1115"/>
                    </a:lnTo>
                    <a:lnTo>
                      <a:pt x="5041" y="1309"/>
                    </a:lnTo>
                    <a:lnTo>
                      <a:pt x="4944" y="1551"/>
                    </a:lnTo>
                    <a:lnTo>
                      <a:pt x="4798" y="1842"/>
                    </a:lnTo>
                    <a:lnTo>
                      <a:pt x="4605" y="2229"/>
                    </a:lnTo>
                    <a:lnTo>
                      <a:pt x="4217" y="1842"/>
                    </a:lnTo>
                    <a:lnTo>
                      <a:pt x="3878" y="1503"/>
                    </a:lnTo>
                    <a:lnTo>
                      <a:pt x="4217" y="1309"/>
                    </a:lnTo>
                    <a:lnTo>
                      <a:pt x="4556" y="1115"/>
                    </a:lnTo>
                    <a:lnTo>
                      <a:pt x="4798" y="1066"/>
                    </a:lnTo>
                    <a:lnTo>
                      <a:pt x="4944" y="1018"/>
                    </a:lnTo>
                    <a:close/>
                    <a:moveTo>
                      <a:pt x="3054" y="2133"/>
                    </a:moveTo>
                    <a:lnTo>
                      <a:pt x="3538" y="2569"/>
                    </a:lnTo>
                    <a:lnTo>
                      <a:pt x="3975" y="3053"/>
                    </a:lnTo>
                    <a:lnTo>
                      <a:pt x="3538" y="3538"/>
                    </a:lnTo>
                    <a:lnTo>
                      <a:pt x="3054" y="3974"/>
                    </a:lnTo>
                    <a:lnTo>
                      <a:pt x="2569" y="3538"/>
                    </a:lnTo>
                    <a:lnTo>
                      <a:pt x="2133" y="3053"/>
                    </a:lnTo>
                    <a:lnTo>
                      <a:pt x="2569" y="2569"/>
                    </a:lnTo>
                    <a:lnTo>
                      <a:pt x="3054" y="2133"/>
                    </a:lnTo>
                    <a:close/>
                    <a:moveTo>
                      <a:pt x="1503" y="3877"/>
                    </a:moveTo>
                    <a:lnTo>
                      <a:pt x="1842" y="4217"/>
                    </a:lnTo>
                    <a:lnTo>
                      <a:pt x="2230" y="4604"/>
                    </a:lnTo>
                    <a:lnTo>
                      <a:pt x="1842" y="4798"/>
                    </a:lnTo>
                    <a:lnTo>
                      <a:pt x="1551" y="4944"/>
                    </a:lnTo>
                    <a:lnTo>
                      <a:pt x="1309" y="5040"/>
                    </a:lnTo>
                    <a:lnTo>
                      <a:pt x="1115" y="5089"/>
                    </a:lnTo>
                    <a:lnTo>
                      <a:pt x="1018" y="5089"/>
                    </a:lnTo>
                    <a:lnTo>
                      <a:pt x="1018" y="4992"/>
                    </a:lnTo>
                    <a:lnTo>
                      <a:pt x="1067" y="4798"/>
                    </a:lnTo>
                    <a:lnTo>
                      <a:pt x="1115" y="4556"/>
                    </a:lnTo>
                    <a:lnTo>
                      <a:pt x="1309" y="4217"/>
                    </a:lnTo>
                    <a:lnTo>
                      <a:pt x="1503" y="3877"/>
                    </a:lnTo>
                    <a:close/>
                    <a:moveTo>
                      <a:pt x="4605" y="3877"/>
                    </a:moveTo>
                    <a:lnTo>
                      <a:pt x="4798" y="4217"/>
                    </a:lnTo>
                    <a:lnTo>
                      <a:pt x="4944" y="4556"/>
                    </a:lnTo>
                    <a:lnTo>
                      <a:pt x="5041" y="4798"/>
                    </a:lnTo>
                    <a:lnTo>
                      <a:pt x="5089" y="4992"/>
                    </a:lnTo>
                    <a:lnTo>
                      <a:pt x="5089" y="5089"/>
                    </a:lnTo>
                    <a:lnTo>
                      <a:pt x="4944" y="5089"/>
                    </a:lnTo>
                    <a:lnTo>
                      <a:pt x="4798" y="5040"/>
                    </a:lnTo>
                    <a:lnTo>
                      <a:pt x="4556" y="4944"/>
                    </a:lnTo>
                    <a:lnTo>
                      <a:pt x="4217" y="4798"/>
                    </a:lnTo>
                    <a:lnTo>
                      <a:pt x="3878" y="4604"/>
                    </a:lnTo>
                    <a:lnTo>
                      <a:pt x="4217" y="4217"/>
                    </a:lnTo>
                    <a:lnTo>
                      <a:pt x="4605" y="3877"/>
                    </a:lnTo>
                    <a:close/>
                    <a:moveTo>
                      <a:pt x="921" y="0"/>
                    </a:moveTo>
                    <a:lnTo>
                      <a:pt x="727" y="49"/>
                    </a:lnTo>
                    <a:lnTo>
                      <a:pt x="534" y="97"/>
                    </a:lnTo>
                    <a:lnTo>
                      <a:pt x="388" y="194"/>
                    </a:lnTo>
                    <a:lnTo>
                      <a:pt x="291" y="291"/>
                    </a:lnTo>
                    <a:lnTo>
                      <a:pt x="194" y="388"/>
                    </a:lnTo>
                    <a:lnTo>
                      <a:pt x="97" y="533"/>
                    </a:lnTo>
                    <a:lnTo>
                      <a:pt x="49" y="727"/>
                    </a:lnTo>
                    <a:lnTo>
                      <a:pt x="0" y="921"/>
                    </a:lnTo>
                    <a:lnTo>
                      <a:pt x="0" y="1163"/>
                    </a:lnTo>
                    <a:lnTo>
                      <a:pt x="49" y="1454"/>
                    </a:lnTo>
                    <a:lnTo>
                      <a:pt x="146" y="1793"/>
                    </a:lnTo>
                    <a:lnTo>
                      <a:pt x="291" y="2181"/>
                    </a:lnTo>
                    <a:lnTo>
                      <a:pt x="534" y="2617"/>
                    </a:lnTo>
                    <a:lnTo>
                      <a:pt x="824" y="3053"/>
                    </a:lnTo>
                    <a:lnTo>
                      <a:pt x="534" y="3490"/>
                    </a:lnTo>
                    <a:lnTo>
                      <a:pt x="291" y="3926"/>
                    </a:lnTo>
                    <a:lnTo>
                      <a:pt x="146" y="4313"/>
                    </a:lnTo>
                    <a:lnTo>
                      <a:pt x="49" y="4604"/>
                    </a:lnTo>
                    <a:lnTo>
                      <a:pt x="0" y="4895"/>
                    </a:lnTo>
                    <a:lnTo>
                      <a:pt x="0" y="5137"/>
                    </a:lnTo>
                    <a:lnTo>
                      <a:pt x="49" y="5380"/>
                    </a:lnTo>
                    <a:lnTo>
                      <a:pt x="97" y="5525"/>
                    </a:lnTo>
                    <a:lnTo>
                      <a:pt x="194" y="5670"/>
                    </a:lnTo>
                    <a:lnTo>
                      <a:pt x="291" y="5816"/>
                    </a:lnTo>
                    <a:lnTo>
                      <a:pt x="437" y="5913"/>
                    </a:lnTo>
                    <a:lnTo>
                      <a:pt x="582" y="6010"/>
                    </a:lnTo>
                    <a:lnTo>
                      <a:pt x="824" y="6058"/>
                    </a:lnTo>
                    <a:lnTo>
                      <a:pt x="1067" y="6107"/>
                    </a:lnTo>
                    <a:lnTo>
                      <a:pt x="1261" y="6058"/>
                    </a:lnTo>
                    <a:lnTo>
                      <a:pt x="1551" y="6010"/>
                    </a:lnTo>
                    <a:lnTo>
                      <a:pt x="1842" y="5913"/>
                    </a:lnTo>
                    <a:lnTo>
                      <a:pt x="2181" y="5767"/>
                    </a:lnTo>
                    <a:lnTo>
                      <a:pt x="2618" y="5574"/>
                    </a:lnTo>
                    <a:lnTo>
                      <a:pt x="3054" y="5234"/>
                    </a:lnTo>
                    <a:lnTo>
                      <a:pt x="3490" y="5574"/>
                    </a:lnTo>
                    <a:lnTo>
                      <a:pt x="3926" y="5767"/>
                    </a:lnTo>
                    <a:lnTo>
                      <a:pt x="4265" y="5913"/>
                    </a:lnTo>
                    <a:lnTo>
                      <a:pt x="4556" y="6010"/>
                    </a:lnTo>
                    <a:lnTo>
                      <a:pt x="4798" y="6058"/>
                    </a:lnTo>
                    <a:lnTo>
                      <a:pt x="5041" y="6107"/>
                    </a:lnTo>
                    <a:lnTo>
                      <a:pt x="5283" y="6058"/>
                    </a:lnTo>
                    <a:lnTo>
                      <a:pt x="5477" y="6010"/>
                    </a:lnTo>
                    <a:lnTo>
                      <a:pt x="5671" y="5913"/>
                    </a:lnTo>
                    <a:lnTo>
                      <a:pt x="5816" y="5816"/>
                    </a:lnTo>
                    <a:lnTo>
                      <a:pt x="5913" y="5670"/>
                    </a:lnTo>
                    <a:lnTo>
                      <a:pt x="5962" y="5525"/>
                    </a:lnTo>
                    <a:lnTo>
                      <a:pt x="6059" y="5380"/>
                    </a:lnTo>
                    <a:lnTo>
                      <a:pt x="6107" y="5137"/>
                    </a:lnTo>
                    <a:lnTo>
                      <a:pt x="6107" y="4895"/>
                    </a:lnTo>
                    <a:lnTo>
                      <a:pt x="6059" y="4604"/>
                    </a:lnTo>
                    <a:lnTo>
                      <a:pt x="5962" y="4313"/>
                    </a:lnTo>
                    <a:lnTo>
                      <a:pt x="5768" y="3926"/>
                    </a:lnTo>
                    <a:lnTo>
                      <a:pt x="5574" y="3490"/>
                    </a:lnTo>
                    <a:lnTo>
                      <a:pt x="5235" y="3053"/>
                    </a:lnTo>
                    <a:lnTo>
                      <a:pt x="5574" y="2617"/>
                    </a:lnTo>
                    <a:lnTo>
                      <a:pt x="5768" y="2181"/>
                    </a:lnTo>
                    <a:lnTo>
                      <a:pt x="5962" y="1793"/>
                    </a:lnTo>
                    <a:lnTo>
                      <a:pt x="6059" y="1454"/>
                    </a:lnTo>
                    <a:lnTo>
                      <a:pt x="6107" y="1163"/>
                    </a:lnTo>
                    <a:lnTo>
                      <a:pt x="6107" y="921"/>
                    </a:lnTo>
                    <a:lnTo>
                      <a:pt x="6059" y="727"/>
                    </a:lnTo>
                    <a:lnTo>
                      <a:pt x="5962" y="533"/>
                    </a:lnTo>
                    <a:lnTo>
                      <a:pt x="5913" y="388"/>
                    </a:lnTo>
                    <a:lnTo>
                      <a:pt x="5816" y="291"/>
                    </a:lnTo>
                    <a:lnTo>
                      <a:pt x="5671" y="194"/>
                    </a:lnTo>
                    <a:lnTo>
                      <a:pt x="5525" y="97"/>
                    </a:lnTo>
                    <a:lnTo>
                      <a:pt x="5380" y="49"/>
                    </a:lnTo>
                    <a:lnTo>
                      <a:pt x="5138" y="0"/>
                    </a:lnTo>
                    <a:lnTo>
                      <a:pt x="4895" y="0"/>
                    </a:lnTo>
                    <a:lnTo>
                      <a:pt x="4605" y="49"/>
                    </a:lnTo>
                    <a:lnTo>
                      <a:pt x="4314" y="145"/>
                    </a:lnTo>
                    <a:lnTo>
                      <a:pt x="3926" y="291"/>
                    </a:lnTo>
                    <a:lnTo>
                      <a:pt x="3490" y="533"/>
                    </a:lnTo>
                    <a:lnTo>
                      <a:pt x="3054" y="824"/>
                    </a:lnTo>
                    <a:lnTo>
                      <a:pt x="2618" y="533"/>
                    </a:lnTo>
                    <a:lnTo>
                      <a:pt x="2181" y="291"/>
                    </a:lnTo>
                    <a:lnTo>
                      <a:pt x="1794" y="145"/>
                    </a:lnTo>
                    <a:lnTo>
                      <a:pt x="1454" y="49"/>
                    </a:lnTo>
                    <a:lnTo>
                      <a:pt x="1164"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3" name="Google Shape;1135;p71">
                <a:extLst>
                  <a:ext uri="{FF2B5EF4-FFF2-40B4-BE49-F238E27FC236}">
                    <a16:creationId xmlns:a16="http://schemas.microsoft.com/office/drawing/2014/main" id="{15C467C9-82AA-6517-F53E-863984B212AA}"/>
                  </a:ext>
                </a:extLst>
              </p:cNvPr>
              <p:cNvSpPr/>
              <p:nvPr/>
            </p:nvSpPr>
            <p:spPr>
              <a:xfrm>
                <a:off x="3710815" y="1568493"/>
                <a:ext cx="151171" cy="23029"/>
              </a:xfrm>
              <a:custGeom>
                <a:avLst/>
                <a:gdLst/>
                <a:ahLst/>
                <a:cxnLst/>
                <a:rect l="l" t="t" r="r" b="b"/>
                <a:pathLst>
                  <a:path w="6689" h="1019" extrusionOk="0">
                    <a:moveTo>
                      <a:pt x="485" y="0"/>
                    </a:moveTo>
                    <a:lnTo>
                      <a:pt x="291" y="49"/>
                    </a:lnTo>
                    <a:lnTo>
                      <a:pt x="146" y="146"/>
                    </a:lnTo>
                    <a:lnTo>
                      <a:pt x="49" y="291"/>
                    </a:lnTo>
                    <a:lnTo>
                      <a:pt x="1" y="485"/>
                    </a:lnTo>
                    <a:lnTo>
                      <a:pt x="49" y="679"/>
                    </a:lnTo>
                    <a:lnTo>
                      <a:pt x="146" y="873"/>
                    </a:lnTo>
                    <a:lnTo>
                      <a:pt x="291" y="970"/>
                    </a:lnTo>
                    <a:lnTo>
                      <a:pt x="485" y="1018"/>
                    </a:lnTo>
                    <a:lnTo>
                      <a:pt x="6156" y="1018"/>
                    </a:lnTo>
                    <a:lnTo>
                      <a:pt x="6350" y="970"/>
                    </a:lnTo>
                    <a:lnTo>
                      <a:pt x="6543" y="873"/>
                    </a:lnTo>
                    <a:lnTo>
                      <a:pt x="6640" y="679"/>
                    </a:lnTo>
                    <a:lnTo>
                      <a:pt x="6689" y="485"/>
                    </a:lnTo>
                    <a:lnTo>
                      <a:pt x="6640" y="291"/>
                    </a:lnTo>
                    <a:lnTo>
                      <a:pt x="6543" y="146"/>
                    </a:lnTo>
                    <a:lnTo>
                      <a:pt x="6350" y="49"/>
                    </a:lnTo>
                    <a:lnTo>
                      <a:pt x="6156"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4" name="Google Shape;1136;p71">
                <a:extLst>
                  <a:ext uri="{FF2B5EF4-FFF2-40B4-BE49-F238E27FC236}">
                    <a16:creationId xmlns:a16="http://schemas.microsoft.com/office/drawing/2014/main" id="{BB0F967E-F541-BF1F-8078-C957E28F38E1}"/>
                  </a:ext>
                </a:extLst>
              </p:cNvPr>
              <p:cNvSpPr/>
              <p:nvPr/>
            </p:nvSpPr>
            <p:spPr>
              <a:xfrm>
                <a:off x="3710815" y="1614484"/>
                <a:ext cx="151171" cy="23029"/>
              </a:xfrm>
              <a:custGeom>
                <a:avLst/>
                <a:gdLst/>
                <a:ahLst/>
                <a:cxnLst/>
                <a:rect l="l" t="t" r="r" b="b"/>
                <a:pathLst>
                  <a:path w="6689" h="1019" extrusionOk="0">
                    <a:moveTo>
                      <a:pt x="485" y="1"/>
                    </a:moveTo>
                    <a:lnTo>
                      <a:pt x="291" y="49"/>
                    </a:lnTo>
                    <a:lnTo>
                      <a:pt x="146" y="146"/>
                    </a:lnTo>
                    <a:lnTo>
                      <a:pt x="49" y="292"/>
                    </a:lnTo>
                    <a:lnTo>
                      <a:pt x="1" y="486"/>
                    </a:lnTo>
                    <a:lnTo>
                      <a:pt x="49" y="679"/>
                    </a:lnTo>
                    <a:lnTo>
                      <a:pt x="146" y="873"/>
                    </a:lnTo>
                    <a:lnTo>
                      <a:pt x="291" y="970"/>
                    </a:lnTo>
                    <a:lnTo>
                      <a:pt x="485" y="1019"/>
                    </a:lnTo>
                    <a:lnTo>
                      <a:pt x="6156" y="1019"/>
                    </a:lnTo>
                    <a:lnTo>
                      <a:pt x="6350" y="970"/>
                    </a:lnTo>
                    <a:lnTo>
                      <a:pt x="6543" y="873"/>
                    </a:lnTo>
                    <a:lnTo>
                      <a:pt x="6640" y="679"/>
                    </a:lnTo>
                    <a:lnTo>
                      <a:pt x="6689" y="486"/>
                    </a:lnTo>
                    <a:lnTo>
                      <a:pt x="6640" y="292"/>
                    </a:lnTo>
                    <a:lnTo>
                      <a:pt x="6543" y="146"/>
                    </a:lnTo>
                    <a:lnTo>
                      <a:pt x="6350" y="49"/>
                    </a:lnTo>
                    <a:lnTo>
                      <a:pt x="6156" y="1"/>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grpSp>
        <p:cxnSp>
          <p:nvCxnSpPr>
            <p:cNvPr id="7" name="Connettore 1 6">
              <a:extLst>
                <a:ext uri="{FF2B5EF4-FFF2-40B4-BE49-F238E27FC236}">
                  <a16:creationId xmlns:a16="http://schemas.microsoft.com/office/drawing/2014/main" id="{7D452541-0037-10D8-227F-76DCCFB08922}"/>
                </a:ext>
              </a:extLst>
            </p:cNvPr>
            <p:cNvCxnSpPr>
              <a:cxnSpLocks/>
            </p:cNvCxnSpPr>
            <p:nvPr/>
          </p:nvCxnSpPr>
          <p:spPr>
            <a:xfrm flipV="1">
              <a:off x="3212922" y="4288692"/>
              <a:ext cx="1152000" cy="2295"/>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9" name="CasellaDiTesto 8">
              <a:extLst>
                <a:ext uri="{FF2B5EF4-FFF2-40B4-BE49-F238E27FC236}">
                  <a16:creationId xmlns:a16="http://schemas.microsoft.com/office/drawing/2014/main" id="{0AC02267-A2BD-A81A-9267-A943543988AC}"/>
                </a:ext>
              </a:extLst>
            </p:cNvPr>
            <p:cNvSpPr txBox="1"/>
            <p:nvPr/>
          </p:nvSpPr>
          <p:spPr>
            <a:xfrm>
              <a:off x="2533574" y="2193220"/>
              <a:ext cx="2510696" cy="2096237"/>
            </a:xfrm>
            <a:prstGeom prst="rect">
              <a:avLst/>
            </a:prstGeom>
            <a:noFill/>
          </p:spPr>
          <p:txBody>
            <a:bodyPr wrap="square" tIns="0" bIns="108000" rtlCol="0" anchor="ctr" anchorCtr="0">
              <a:noAutofit/>
            </a:bodyPr>
            <a:lstStyle/>
            <a:p>
              <a:pPr algn="ctr">
                <a:lnSpc>
                  <a:spcPct val="120000"/>
                </a:lnSpc>
              </a:pPr>
              <a:r>
                <a:rPr lang="it-IT" sz="2000" i="1" dirty="0">
                  <a:latin typeface="SF Pro Display" pitchFamily="2" charset="0"/>
                  <a:ea typeface="SF Pro Display" pitchFamily="2" charset="0"/>
                  <a:cs typeface="SF Pro Display" pitchFamily="2" charset="0"/>
                </a:rPr>
                <a:t>Casting </a:t>
              </a:r>
              <a:r>
                <a:rPr lang="it-IT" sz="2000" i="1" dirty="0" err="1">
                  <a:latin typeface="SF Pro Display" pitchFamily="2" charset="0"/>
                  <a:ea typeface="SF Pro Display" pitchFamily="2" charset="0"/>
                  <a:cs typeface="SF Pro Display" pitchFamily="2" charset="0"/>
                </a:rPr>
                <a:t>curved</a:t>
              </a:r>
              <a:r>
                <a:rPr lang="it-IT" sz="2000" i="1" dirty="0">
                  <a:latin typeface="SF Pro Display" pitchFamily="2" charset="0"/>
                  <a:ea typeface="SF Pro Display" pitchFamily="2" charset="0"/>
                  <a:cs typeface="SF Pro Display" pitchFamily="2" charset="0"/>
                </a:rPr>
                <a:t> </a:t>
              </a:r>
              <a:r>
                <a:rPr lang="it-IT" sz="2000" i="1" dirty="0" err="1">
                  <a:latin typeface="SF Pro Display" pitchFamily="2" charset="0"/>
                  <a:ea typeface="SF Pro Display" pitchFamily="2" charset="0"/>
                  <a:cs typeface="SF Pro Display" pitchFamily="2" charset="0"/>
                </a:rPr>
                <a:t>shadows</a:t>
              </a:r>
              <a:r>
                <a:rPr lang="it-IT" sz="2000" i="1" dirty="0">
                  <a:latin typeface="SF Pro Display" pitchFamily="2" charset="0"/>
                  <a:ea typeface="SF Pro Display" pitchFamily="2" charset="0"/>
                  <a:cs typeface="SF Pro Display" pitchFamily="2" charset="0"/>
                </a:rPr>
                <a:t> on </a:t>
              </a:r>
              <a:r>
                <a:rPr lang="it-IT" sz="2000" i="1" dirty="0" err="1">
                  <a:latin typeface="SF Pro Display" pitchFamily="2" charset="0"/>
                  <a:ea typeface="SF Pro Display" pitchFamily="2" charset="0"/>
                  <a:cs typeface="SF Pro Display" pitchFamily="2" charset="0"/>
                </a:rPr>
                <a:t>curved</a:t>
              </a:r>
              <a:r>
                <a:rPr lang="it-IT" sz="2000" i="1" dirty="0">
                  <a:latin typeface="SF Pro Display" pitchFamily="2" charset="0"/>
                  <a:ea typeface="SF Pro Display" pitchFamily="2" charset="0"/>
                  <a:cs typeface="SF Pro Display" pitchFamily="2" charset="0"/>
                </a:rPr>
                <a:t> </a:t>
              </a:r>
              <a:r>
                <a:rPr lang="it-IT" sz="2000" i="1" dirty="0" err="1">
                  <a:latin typeface="SF Pro Display" pitchFamily="2" charset="0"/>
                  <a:ea typeface="SF Pro Display" pitchFamily="2" charset="0"/>
                  <a:cs typeface="SF Pro Display" pitchFamily="2" charset="0"/>
                </a:rPr>
                <a:t>surfaces</a:t>
              </a:r>
              <a:endParaRPr lang="it-IT" sz="2000" i="1" dirty="0">
                <a:latin typeface="SF Pro Display" pitchFamily="2" charset="0"/>
                <a:ea typeface="SF Pro Display" pitchFamily="2" charset="0"/>
                <a:cs typeface="SF Pro Display" pitchFamily="2" charset="0"/>
              </a:endParaRPr>
            </a:p>
            <a:p>
              <a:pPr algn="ctr">
                <a:lnSpc>
                  <a:spcPct val="120000"/>
                </a:lnSpc>
              </a:pPr>
              <a:r>
                <a:rPr lang="it-IT" sz="2000" i="1" dirty="0">
                  <a:latin typeface="SF Pro Display" pitchFamily="2" charset="0"/>
                  <a:ea typeface="SF Pro Display" pitchFamily="2" charset="0"/>
                  <a:cs typeface="SF Pro Display" pitchFamily="2" charset="0"/>
                </a:rPr>
                <a:t>(SIGGRAPH ‘78)</a:t>
              </a:r>
            </a:p>
          </p:txBody>
        </p:sp>
        <p:sp>
          <p:nvSpPr>
            <p:cNvPr id="10" name="CasellaDiTesto 9">
              <a:extLst>
                <a:ext uri="{FF2B5EF4-FFF2-40B4-BE49-F238E27FC236}">
                  <a16:creationId xmlns:a16="http://schemas.microsoft.com/office/drawing/2014/main" id="{CC2267AD-50E7-43D1-8ED7-D36193E35417}"/>
                </a:ext>
              </a:extLst>
            </p:cNvPr>
            <p:cNvSpPr txBox="1"/>
            <p:nvPr/>
          </p:nvSpPr>
          <p:spPr>
            <a:xfrm>
              <a:off x="2533574" y="4294458"/>
              <a:ext cx="2510696" cy="346492"/>
            </a:xfrm>
            <a:prstGeom prst="rect">
              <a:avLst/>
            </a:prstGeom>
            <a:noFill/>
          </p:spPr>
          <p:txBody>
            <a:bodyPr wrap="square" tIns="108000" bIns="0" rtlCol="0" anchor="b">
              <a:spAutoFit/>
            </a:bodyPr>
            <a:lstStyle/>
            <a:p>
              <a:pPr algn="ctr">
                <a:lnSpc>
                  <a:spcPct val="120000"/>
                </a:lnSpc>
              </a:pPr>
              <a:r>
                <a:rPr lang="it-IT" i="1" dirty="0">
                  <a:latin typeface="SF Pro Display Light" pitchFamily="2" charset="0"/>
                  <a:ea typeface="SF Pro Display Light" pitchFamily="2" charset="0"/>
                  <a:cs typeface="SF Pro Display Light" pitchFamily="2" charset="0"/>
                </a:rPr>
                <a:t>Lance Williams</a:t>
              </a:r>
            </a:p>
          </p:txBody>
        </p:sp>
      </p:grpSp>
      <p:grpSp>
        <p:nvGrpSpPr>
          <p:cNvPr id="68" name="!!paper1.2">
            <a:extLst>
              <a:ext uri="{FF2B5EF4-FFF2-40B4-BE49-F238E27FC236}">
                <a16:creationId xmlns:a16="http://schemas.microsoft.com/office/drawing/2014/main" id="{462E4A81-30A9-994E-8B7D-7C1F6E028E24}"/>
              </a:ext>
            </a:extLst>
          </p:cNvPr>
          <p:cNvGrpSpPr/>
          <p:nvPr/>
        </p:nvGrpSpPr>
        <p:grpSpPr>
          <a:xfrm>
            <a:off x="5658787" y="1653220"/>
            <a:ext cx="2510696" cy="2984847"/>
            <a:chOff x="5658786" y="1653220"/>
            <a:chExt cx="2510696" cy="2984847"/>
          </a:xfrm>
        </p:grpSpPr>
        <p:cxnSp>
          <p:nvCxnSpPr>
            <p:cNvPr id="18" name="Connettore 1 17">
              <a:extLst>
                <a:ext uri="{FF2B5EF4-FFF2-40B4-BE49-F238E27FC236}">
                  <a16:creationId xmlns:a16="http://schemas.microsoft.com/office/drawing/2014/main" id="{2B54290B-B944-12A5-BA93-326485BEBBED}"/>
                </a:ext>
              </a:extLst>
            </p:cNvPr>
            <p:cNvCxnSpPr>
              <a:cxnSpLocks/>
            </p:cNvCxnSpPr>
            <p:nvPr/>
          </p:nvCxnSpPr>
          <p:spPr>
            <a:xfrm>
              <a:off x="6338134" y="4293871"/>
              <a:ext cx="1152000" cy="0"/>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9" name="CasellaDiTesto 18">
              <a:extLst>
                <a:ext uri="{FF2B5EF4-FFF2-40B4-BE49-F238E27FC236}">
                  <a16:creationId xmlns:a16="http://schemas.microsoft.com/office/drawing/2014/main" id="{7627F7BE-1C1E-55A5-E506-AB6D7C875400}"/>
                </a:ext>
              </a:extLst>
            </p:cNvPr>
            <p:cNvSpPr txBox="1"/>
            <p:nvPr/>
          </p:nvSpPr>
          <p:spPr>
            <a:xfrm>
              <a:off x="5658786" y="2196104"/>
              <a:ext cx="2510696" cy="2096238"/>
            </a:xfrm>
            <a:prstGeom prst="rect">
              <a:avLst/>
            </a:prstGeom>
            <a:noFill/>
          </p:spPr>
          <p:txBody>
            <a:bodyPr wrap="square" tIns="0" bIns="108000" rtlCol="0" anchor="ctr" anchorCtr="0">
              <a:noAutofit/>
            </a:bodyPr>
            <a:lstStyle/>
            <a:p>
              <a:pPr algn="ctr">
                <a:lnSpc>
                  <a:spcPct val="120000"/>
                </a:lnSpc>
              </a:pPr>
              <a:r>
                <a:rPr lang="it-IT" sz="2000" i="1" dirty="0">
                  <a:latin typeface="SF Pro Display" pitchFamily="2" charset="0"/>
                  <a:ea typeface="SF Pro Display" pitchFamily="2" charset="0"/>
                  <a:cs typeface="SF Pro Display" pitchFamily="2" charset="0"/>
                </a:rPr>
                <a:t>A shadow</a:t>
              </a:r>
              <a:br>
                <a:rPr lang="it-IT" sz="2000" i="1" dirty="0">
                  <a:latin typeface="SF Pro Display" pitchFamily="2" charset="0"/>
                  <a:ea typeface="SF Pro Display" pitchFamily="2" charset="0"/>
                  <a:cs typeface="SF Pro Display" pitchFamily="2" charset="0"/>
                </a:rPr>
              </a:br>
              <a:r>
                <a:rPr lang="it-IT" sz="2000" i="1" dirty="0">
                  <a:latin typeface="SF Pro Display" pitchFamily="2" charset="0"/>
                  <a:ea typeface="SF Pro Display" pitchFamily="2" charset="0"/>
                  <a:cs typeface="SF Pro Display" pitchFamily="2" charset="0"/>
                </a:rPr>
                <a:t>mapping tutorial</a:t>
              </a:r>
            </a:p>
            <a:p>
              <a:pPr algn="ctr">
                <a:lnSpc>
                  <a:spcPct val="120000"/>
                </a:lnSpc>
              </a:pPr>
              <a:r>
                <a:rPr lang="it-IT" sz="2000" i="1" dirty="0">
                  <a:latin typeface="SF Pro Display" pitchFamily="2" charset="0"/>
                  <a:ea typeface="SF Pro Display" pitchFamily="2" charset="0"/>
                  <a:cs typeface="SF Pro Display" pitchFamily="2" charset="0"/>
                </a:rPr>
                <a:t>(</a:t>
              </a:r>
              <a:r>
                <a:rPr lang="it-IT" sz="2000" i="1" dirty="0" err="1">
                  <a:latin typeface="SF Pro Display" pitchFamily="2" charset="0"/>
                  <a:ea typeface="SF Pro Display" pitchFamily="2" charset="0"/>
                  <a:cs typeface="SF Pro Display" pitchFamily="2" charset="0"/>
                </a:rPr>
                <a:t>Paul’s</a:t>
              </a:r>
              <a:r>
                <a:rPr lang="it-IT" sz="2000" i="1" dirty="0">
                  <a:latin typeface="SF Pro Display" pitchFamily="2" charset="0"/>
                  <a:ea typeface="SF Pro Display" pitchFamily="2" charset="0"/>
                  <a:cs typeface="SF Pro Display" pitchFamily="2" charset="0"/>
                </a:rPr>
                <a:t> Projects)</a:t>
              </a:r>
            </a:p>
          </p:txBody>
        </p:sp>
        <p:sp>
          <p:nvSpPr>
            <p:cNvPr id="20" name="CasellaDiTesto 19">
              <a:extLst>
                <a:ext uri="{FF2B5EF4-FFF2-40B4-BE49-F238E27FC236}">
                  <a16:creationId xmlns:a16="http://schemas.microsoft.com/office/drawing/2014/main" id="{967BF00A-6C9C-AEF2-125D-C2EE37D79224}"/>
                </a:ext>
              </a:extLst>
            </p:cNvPr>
            <p:cNvSpPr txBox="1"/>
            <p:nvPr/>
          </p:nvSpPr>
          <p:spPr>
            <a:xfrm>
              <a:off x="5658786" y="4291575"/>
              <a:ext cx="2510696" cy="346492"/>
            </a:xfrm>
            <a:prstGeom prst="rect">
              <a:avLst/>
            </a:prstGeom>
            <a:noFill/>
          </p:spPr>
          <p:txBody>
            <a:bodyPr wrap="square" tIns="108000" bIns="0" rtlCol="0" anchor="b">
              <a:spAutoFit/>
            </a:bodyPr>
            <a:lstStyle/>
            <a:p>
              <a:pPr algn="ctr">
                <a:lnSpc>
                  <a:spcPct val="120000"/>
                </a:lnSpc>
              </a:pPr>
              <a:r>
                <a:rPr lang="it-IT" i="1" dirty="0">
                  <a:latin typeface="SF Pro Display Light" pitchFamily="2" charset="0"/>
                  <a:ea typeface="SF Pro Display Light" pitchFamily="2" charset="0"/>
                  <a:cs typeface="SF Pro Display Light" pitchFamily="2" charset="0"/>
                </a:rPr>
                <a:t>Paul Baker</a:t>
              </a:r>
            </a:p>
          </p:txBody>
        </p:sp>
        <p:grpSp>
          <p:nvGrpSpPr>
            <p:cNvPr id="31" name="Gruppo 30">
              <a:extLst>
                <a:ext uri="{FF2B5EF4-FFF2-40B4-BE49-F238E27FC236}">
                  <a16:creationId xmlns:a16="http://schemas.microsoft.com/office/drawing/2014/main" id="{C4204E0E-E9D3-D311-7610-E463DEC68171}"/>
                </a:ext>
              </a:extLst>
            </p:cNvPr>
            <p:cNvGrpSpPr>
              <a:grpSpLocks noChangeAspect="1"/>
            </p:cNvGrpSpPr>
            <p:nvPr/>
          </p:nvGrpSpPr>
          <p:grpSpPr>
            <a:xfrm>
              <a:off x="6714404" y="1653220"/>
              <a:ext cx="399460" cy="540000"/>
              <a:chOff x="5922881" y="2119564"/>
              <a:chExt cx="290274" cy="392133"/>
            </a:xfrm>
          </p:grpSpPr>
          <p:sp>
            <p:nvSpPr>
              <p:cNvPr id="26" name="Google Shape;1359;p71">
                <a:extLst>
                  <a:ext uri="{FF2B5EF4-FFF2-40B4-BE49-F238E27FC236}">
                    <a16:creationId xmlns:a16="http://schemas.microsoft.com/office/drawing/2014/main" id="{E8A0BCB4-441A-900C-B168-B9C8C05623A8}"/>
                  </a:ext>
                </a:extLst>
              </p:cNvPr>
              <p:cNvSpPr/>
              <p:nvPr/>
            </p:nvSpPr>
            <p:spPr>
              <a:xfrm>
                <a:off x="6106890" y="2280567"/>
                <a:ext cx="47121" cy="71213"/>
              </a:xfrm>
              <a:custGeom>
                <a:avLst/>
                <a:gdLst/>
                <a:ahLst/>
                <a:cxnLst/>
                <a:rect l="l" t="t" r="r" b="b"/>
                <a:pathLst>
                  <a:path w="2085" h="3151" extrusionOk="0">
                    <a:moveTo>
                      <a:pt x="291" y="0"/>
                    </a:moveTo>
                    <a:lnTo>
                      <a:pt x="146" y="146"/>
                    </a:lnTo>
                    <a:lnTo>
                      <a:pt x="1" y="291"/>
                    </a:lnTo>
                    <a:lnTo>
                      <a:pt x="1" y="485"/>
                    </a:lnTo>
                    <a:lnTo>
                      <a:pt x="1" y="679"/>
                    </a:lnTo>
                    <a:lnTo>
                      <a:pt x="146" y="824"/>
                    </a:lnTo>
                    <a:lnTo>
                      <a:pt x="824" y="1551"/>
                    </a:lnTo>
                    <a:lnTo>
                      <a:pt x="146" y="2278"/>
                    </a:lnTo>
                    <a:lnTo>
                      <a:pt x="1" y="2424"/>
                    </a:lnTo>
                    <a:lnTo>
                      <a:pt x="1" y="2618"/>
                    </a:lnTo>
                    <a:lnTo>
                      <a:pt x="1" y="2811"/>
                    </a:lnTo>
                    <a:lnTo>
                      <a:pt x="146" y="3005"/>
                    </a:lnTo>
                    <a:lnTo>
                      <a:pt x="291" y="3102"/>
                    </a:lnTo>
                    <a:lnTo>
                      <a:pt x="485" y="3151"/>
                    </a:lnTo>
                    <a:lnTo>
                      <a:pt x="679" y="3102"/>
                    </a:lnTo>
                    <a:lnTo>
                      <a:pt x="873" y="3005"/>
                    </a:lnTo>
                    <a:lnTo>
                      <a:pt x="1939" y="1891"/>
                    </a:lnTo>
                    <a:lnTo>
                      <a:pt x="2036" y="1745"/>
                    </a:lnTo>
                    <a:lnTo>
                      <a:pt x="2085" y="1551"/>
                    </a:lnTo>
                    <a:lnTo>
                      <a:pt x="2036" y="1357"/>
                    </a:lnTo>
                    <a:lnTo>
                      <a:pt x="1939" y="1212"/>
                    </a:lnTo>
                    <a:lnTo>
                      <a:pt x="873" y="146"/>
                    </a:lnTo>
                    <a:lnTo>
                      <a:pt x="679"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60;p71">
                <a:extLst>
                  <a:ext uri="{FF2B5EF4-FFF2-40B4-BE49-F238E27FC236}">
                    <a16:creationId xmlns:a16="http://schemas.microsoft.com/office/drawing/2014/main" id="{904A1938-9C48-3B2B-4BF8-949E0BC3BBE5}"/>
                  </a:ext>
                </a:extLst>
              </p:cNvPr>
              <p:cNvSpPr/>
              <p:nvPr/>
            </p:nvSpPr>
            <p:spPr>
              <a:xfrm>
                <a:off x="5983132" y="2280567"/>
                <a:ext cx="47121" cy="71213"/>
              </a:xfrm>
              <a:custGeom>
                <a:avLst/>
                <a:gdLst/>
                <a:ahLst/>
                <a:cxnLst/>
                <a:rect l="l" t="t" r="r" b="b"/>
                <a:pathLst>
                  <a:path w="2085" h="3151" extrusionOk="0">
                    <a:moveTo>
                      <a:pt x="1357" y="0"/>
                    </a:moveTo>
                    <a:lnTo>
                      <a:pt x="1212" y="146"/>
                    </a:lnTo>
                    <a:lnTo>
                      <a:pt x="145" y="1212"/>
                    </a:lnTo>
                    <a:lnTo>
                      <a:pt x="48" y="1357"/>
                    </a:lnTo>
                    <a:lnTo>
                      <a:pt x="0" y="1551"/>
                    </a:lnTo>
                    <a:lnTo>
                      <a:pt x="48" y="1745"/>
                    </a:lnTo>
                    <a:lnTo>
                      <a:pt x="145" y="1891"/>
                    </a:lnTo>
                    <a:lnTo>
                      <a:pt x="1212" y="3005"/>
                    </a:lnTo>
                    <a:lnTo>
                      <a:pt x="1357" y="3102"/>
                    </a:lnTo>
                    <a:lnTo>
                      <a:pt x="1551" y="3151"/>
                    </a:lnTo>
                    <a:lnTo>
                      <a:pt x="1745" y="3102"/>
                    </a:lnTo>
                    <a:lnTo>
                      <a:pt x="1939" y="3005"/>
                    </a:lnTo>
                    <a:lnTo>
                      <a:pt x="2036" y="2811"/>
                    </a:lnTo>
                    <a:lnTo>
                      <a:pt x="2084" y="2618"/>
                    </a:lnTo>
                    <a:lnTo>
                      <a:pt x="2036" y="2424"/>
                    </a:lnTo>
                    <a:lnTo>
                      <a:pt x="1939" y="2278"/>
                    </a:lnTo>
                    <a:lnTo>
                      <a:pt x="1212" y="1551"/>
                    </a:lnTo>
                    <a:lnTo>
                      <a:pt x="1939" y="824"/>
                    </a:lnTo>
                    <a:lnTo>
                      <a:pt x="2036" y="679"/>
                    </a:lnTo>
                    <a:lnTo>
                      <a:pt x="2084" y="485"/>
                    </a:lnTo>
                    <a:lnTo>
                      <a:pt x="2036" y="291"/>
                    </a:lnTo>
                    <a:lnTo>
                      <a:pt x="1939" y="146"/>
                    </a:lnTo>
                    <a:lnTo>
                      <a:pt x="1745"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61;p71">
                <a:extLst>
                  <a:ext uri="{FF2B5EF4-FFF2-40B4-BE49-F238E27FC236}">
                    <a16:creationId xmlns:a16="http://schemas.microsoft.com/office/drawing/2014/main" id="{0FF5543C-E0B2-D9D3-4767-E91F2A2346BE}"/>
                  </a:ext>
                </a:extLst>
              </p:cNvPr>
              <p:cNvSpPr/>
              <p:nvPr/>
            </p:nvSpPr>
            <p:spPr>
              <a:xfrm>
                <a:off x="6046638" y="2261944"/>
                <a:ext cx="43844" cy="107373"/>
              </a:xfrm>
              <a:custGeom>
                <a:avLst/>
                <a:gdLst/>
                <a:ahLst/>
                <a:cxnLst/>
                <a:rect l="l" t="t" r="r" b="b"/>
                <a:pathLst>
                  <a:path w="1940" h="4751" extrusionOk="0">
                    <a:moveTo>
                      <a:pt x="1358" y="1"/>
                    </a:moveTo>
                    <a:lnTo>
                      <a:pt x="1164" y="97"/>
                    </a:lnTo>
                    <a:lnTo>
                      <a:pt x="1019" y="194"/>
                    </a:lnTo>
                    <a:lnTo>
                      <a:pt x="922" y="388"/>
                    </a:lnTo>
                    <a:lnTo>
                      <a:pt x="1" y="4120"/>
                    </a:lnTo>
                    <a:lnTo>
                      <a:pt x="1" y="4314"/>
                    </a:lnTo>
                    <a:lnTo>
                      <a:pt x="49" y="4508"/>
                    </a:lnTo>
                    <a:lnTo>
                      <a:pt x="195" y="4653"/>
                    </a:lnTo>
                    <a:lnTo>
                      <a:pt x="340" y="4750"/>
                    </a:lnTo>
                    <a:lnTo>
                      <a:pt x="486" y="4750"/>
                    </a:lnTo>
                    <a:lnTo>
                      <a:pt x="631" y="4702"/>
                    </a:lnTo>
                    <a:lnTo>
                      <a:pt x="776" y="4653"/>
                    </a:lnTo>
                    <a:lnTo>
                      <a:pt x="922" y="4508"/>
                    </a:lnTo>
                    <a:lnTo>
                      <a:pt x="970" y="4362"/>
                    </a:lnTo>
                    <a:lnTo>
                      <a:pt x="1940" y="631"/>
                    </a:lnTo>
                    <a:lnTo>
                      <a:pt x="1940" y="437"/>
                    </a:lnTo>
                    <a:lnTo>
                      <a:pt x="1891" y="243"/>
                    </a:lnTo>
                    <a:lnTo>
                      <a:pt x="1746" y="97"/>
                    </a:lnTo>
                    <a:lnTo>
                      <a:pt x="1552" y="49"/>
                    </a:lnTo>
                    <a:lnTo>
                      <a:pt x="1358" y="1"/>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62;p71">
                <a:extLst>
                  <a:ext uri="{FF2B5EF4-FFF2-40B4-BE49-F238E27FC236}">
                    <a16:creationId xmlns:a16="http://schemas.microsoft.com/office/drawing/2014/main" id="{4431DFED-54DA-D576-76F7-AE9A91D6D777}"/>
                  </a:ext>
                </a:extLst>
              </p:cNvPr>
              <p:cNvSpPr/>
              <p:nvPr/>
            </p:nvSpPr>
            <p:spPr>
              <a:xfrm>
                <a:off x="5922881" y="2119564"/>
                <a:ext cx="290274" cy="392133"/>
              </a:xfrm>
              <a:custGeom>
                <a:avLst/>
                <a:gdLst/>
                <a:ahLst/>
                <a:cxnLst/>
                <a:rect l="l" t="t" r="r" b="b"/>
                <a:pathLst>
                  <a:path w="12844" h="17351" extrusionOk="0">
                    <a:moveTo>
                      <a:pt x="10178" y="1018"/>
                    </a:moveTo>
                    <a:lnTo>
                      <a:pt x="10324" y="1066"/>
                    </a:lnTo>
                    <a:lnTo>
                      <a:pt x="10469" y="1115"/>
                    </a:lnTo>
                    <a:lnTo>
                      <a:pt x="10517" y="1260"/>
                    </a:lnTo>
                    <a:lnTo>
                      <a:pt x="10566" y="1406"/>
                    </a:lnTo>
                    <a:lnTo>
                      <a:pt x="10566" y="2036"/>
                    </a:lnTo>
                    <a:lnTo>
                      <a:pt x="2278" y="2036"/>
                    </a:lnTo>
                    <a:lnTo>
                      <a:pt x="2278" y="1406"/>
                    </a:lnTo>
                    <a:lnTo>
                      <a:pt x="2327" y="1260"/>
                    </a:lnTo>
                    <a:lnTo>
                      <a:pt x="2424" y="1115"/>
                    </a:lnTo>
                    <a:lnTo>
                      <a:pt x="2521" y="1066"/>
                    </a:lnTo>
                    <a:lnTo>
                      <a:pt x="2666" y="1018"/>
                    </a:lnTo>
                    <a:close/>
                    <a:moveTo>
                      <a:pt x="10566" y="3053"/>
                    </a:moveTo>
                    <a:lnTo>
                      <a:pt x="10566" y="4265"/>
                    </a:lnTo>
                    <a:lnTo>
                      <a:pt x="2278" y="4265"/>
                    </a:lnTo>
                    <a:lnTo>
                      <a:pt x="2278" y="3053"/>
                    </a:lnTo>
                    <a:close/>
                    <a:moveTo>
                      <a:pt x="11874" y="5283"/>
                    </a:moveTo>
                    <a:lnTo>
                      <a:pt x="11874" y="12068"/>
                    </a:lnTo>
                    <a:lnTo>
                      <a:pt x="1018" y="12068"/>
                    </a:lnTo>
                    <a:lnTo>
                      <a:pt x="1018" y="5283"/>
                    </a:lnTo>
                    <a:close/>
                    <a:moveTo>
                      <a:pt x="10566" y="13086"/>
                    </a:moveTo>
                    <a:lnTo>
                      <a:pt x="10566" y="15945"/>
                    </a:lnTo>
                    <a:lnTo>
                      <a:pt x="10517" y="16090"/>
                    </a:lnTo>
                    <a:lnTo>
                      <a:pt x="10469" y="16236"/>
                    </a:lnTo>
                    <a:lnTo>
                      <a:pt x="10324" y="16284"/>
                    </a:lnTo>
                    <a:lnTo>
                      <a:pt x="10178" y="16333"/>
                    </a:lnTo>
                    <a:lnTo>
                      <a:pt x="2666" y="16333"/>
                    </a:lnTo>
                    <a:lnTo>
                      <a:pt x="2521" y="16284"/>
                    </a:lnTo>
                    <a:lnTo>
                      <a:pt x="2424" y="16236"/>
                    </a:lnTo>
                    <a:lnTo>
                      <a:pt x="2327" y="16090"/>
                    </a:lnTo>
                    <a:lnTo>
                      <a:pt x="2278" y="15945"/>
                    </a:lnTo>
                    <a:lnTo>
                      <a:pt x="2278" y="13086"/>
                    </a:lnTo>
                    <a:close/>
                    <a:moveTo>
                      <a:pt x="2666" y="0"/>
                    </a:moveTo>
                    <a:lnTo>
                      <a:pt x="2375" y="49"/>
                    </a:lnTo>
                    <a:lnTo>
                      <a:pt x="2133" y="97"/>
                    </a:lnTo>
                    <a:lnTo>
                      <a:pt x="1891" y="242"/>
                    </a:lnTo>
                    <a:lnTo>
                      <a:pt x="1697" y="436"/>
                    </a:lnTo>
                    <a:lnTo>
                      <a:pt x="1503" y="630"/>
                    </a:lnTo>
                    <a:lnTo>
                      <a:pt x="1406" y="873"/>
                    </a:lnTo>
                    <a:lnTo>
                      <a:pt x="1309" y="1115"/>
                    </a:lnTo>
                    <a:lnTo>
                      <a:pt x="1261" y="1406"/>
                    </a:lnTo>
                    <a:lnTo>
                      <a:pt x="1261" y="4265"/>
                    </a:lnTo>
                    <a:lnTo>
                      <a:pt x="485" y="4265"/>
                    </a:lnTo>
                    <a:lnTo>
                      <a:pt x="291" y="4314"/>
                    </a:lnTo>
                    <a:lnTo>
                      <a:pt x="146" y="4410"/>
                    </a:lnTo>
                    <a:lnTo>
                      <a:pt x="49" y="4604"/>
                    </a:lnTo>
                    <a:lnTo>
                      <a:pt x="0" y="4798"/>
                    </a:lnTo>
                    <a:lnTo>
                      <a:pt x="0" y="12553"/>
                    </a:lnTo>
                    <a:lnTo>
                      <a:pt x="49" y="12795"/>
                    </a:lnTo>
                    <a:lnTo>
                      <a:pt x="146" y="12940"/>
                    </a:lnTo>
                    <a:lnTo>
                      <a:pt x="291" y="13037"/>
                    </a:lnTo>
                    <a:lnTo>
                      <a:pt x="485" y="13086"/>
                    </a:lnTo>
                    <a:lnTo>
                      <a:pt x="1261" y="13086"/>
                    </a:lnTo>
                    <a:lnTo>
                      <a:pt x="1261" y="15945"/>
                    </a:lnTo>
                    <a:lnTo>
                      <a:pt x="1309" y="16236"/>
                    </a:lnTo>
                    <a:lnTo>
                      <a:pt x="1406" y="16527"/>
                    </a:lnTo>
                    <a:lnTo>
                      <a:pt x="1503" y="16721"/>
                    </a:lnTo>
                    <a:lnTo>
                      <a:pt x="1697" y="16963"/>
                    </a:lnTo>
                    <a:lnTo>
                      <a:pt x="1891" y="17108"/>
                    </a:lnTo>
                    <a:lnTo>
                      <a:pt x="2133" y="17254"/>
                    </a:lnTo>
                    <a:lnTo>
                      <a:pt x="2375" y="17302"/>
                    </a:lnTo>
                    <a:lnTo>
                      <a:pt x="2666" y="17351"/>
                    </a:lnTo>
                    <a:lnTo>
                      <a:pt x="10178" y="17351"/>
                    </a:lnTo>
                    <a:lnTo>
                      <a:pt x="10469" y="17302"/>
                    </a:lnTo>
                    <a:lnTo>
                      <a:pt x="10711" y="17254"/>
                    </a:lnTo>
                    <a:lnTo>
                      <a:pt x="10954" y="17108"/>
                    </a:lnTo>
                    <a:lnTo>
                      <a:pt x="11196" y="16963"/>
                    </a:lnTo>
                    <a:lnTo>
                      <a:pt x="11341" y="16721"/>
                    </a:lnTo>
                    <a:lnTo>
                      <a:pt x="11487" y="16527"/>
                    </a:lnTo>
                    <a:lnTo>
                      <a:pt x="11535" y="16236"/>
                    </a:lnTo>
                    <a:lnTo>
                      <a:pt x="11584" y="15945"/>
                    </a:lnTo>
                    <a:lnTo>
                      <a:pt x="11584" y="13086"/>
                    </a:lnTo>
                    <a:lnTo>
                      <a:pt x="12359" y="13086"/>
                    </a:lnTo>
                    <a:lnTo>
                      <a:pt x="12553" y="13037"/>
                    </a:lnTo>
                    <a:lnTo>
                      <a:pt x="12698" y="12940"/>
                    </a:lnTo>
                    <a:lnTo>
                      <a:pt x="12844" y="12795"/>
                    </a:lnTo>
                    <a:lnTo>
                      <a:pt x="12844" y="12553"/>
                    </a:lnTo>
                    <a:lnTo>
                      <a:pt x="12844" y="4798"/>
                    </a:lnTo>
                    <a:lnTo>
                      <a:pt x="12844" y="4604"/>
                    </a:lnTo>
                    <a:lnTo>
                      <a:pt x="12698" y="4410"/>
                    </a:lnTo>
                    <a:lnTo>
                      <a:pt x="12553" y="4314"/>
                    </a:lnTo>
                    <a:lnTo>
                      <a:pt x="12359" y="4265"/>
                    </a:lnTo>
                    <a:lnTo>
                      <a:pt x="11584" y="4265"/>
                    </a:lnTo>
                    <a:lnTo>
                      <a:pt x="11584" y="1406"/>
                    </a:lnTo>
                    <a:lnTo>
                      <a:pt x="11535" y="1115"/>
                    </a:lnTo>
                    <a:lnTo>
                      <a:pt x="11487" y="873"/>
                    </a:lnTo>
                    <a:lnTo>
                      <a:pt x="11341" y="630"/>
                    </a:lnTo>
                    <a:lnTo>
                      <a:pt x="11196" y="436"/>
                    </a:lnTo>
                    <a:lnTo>
                      <a:pt x="10954" y="242"/>
                    </a:lnTo>
                    <a:lnTo>
                      <a:pt x="10711" y="97"/>
                    </a:lnTo>
                    <a:lnTo>
                      <a:pt x="10469" y="49"/>
                    </a:lnTo>
                    <a:lnTo>
                      <a:pt x="10178"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63;p71">
                <a:extLst>
                  <a:ext uri="{FF2B5EF4-FFF2-40B4-BE49-F238E27FC236}">
                    <a16:creationId xmlns:a16="http://schemas.microsoft.com/office/drawing/2014/main" id="{01D96BF8-8F2E-25DE-4E7F-C99A2EF915F7}"/>
                  </a:ext>
                </a:extLst>
              </p:cNvPr>
              <p:cNvSpPr/>
              <p:nvPr/>
            </p:nvSpPr>
            <p:spPr>
              <a:xfrm>
                <a:off x="6036785" y="2442677"/>
                <a:ext cx="62466" cy="23029"/>
              </a:xfrm>
              <a:custGeom>
                <a:avLst/>
                <a:gdLst/>
                <a:ahLst/>
                <a:cxnLst/>
                <a:rect l="l" t="t" r="r" b="b"/>
                <a:pathLst>
                  <a:path w="2764" h="1019" extrusionOk="0">
                    <a:moveTo>
                      <a:pt x="534" y="0"/>
                    </a:moveTo>
                    <a:lnTo>
                      <a:pt x="340" y="49"/>
                    </a:lnTo>
                    <a:lnTo>
                      <a:pt x="146" y="146"/>
                    </a:lnTo>
                    <a:lnTo>
                      <a:pt x="49" y="291"/>
                    </a:lnTo>
                    <a:lnTo>
                      <a:pt x="1" y="533"/>
                    </a:lnTo>
                    <a:lnTo>
                      <a:pt x="49" y="727"/>
                    </a:lnTo>
                    <a:lnTo>
                      <a:pt x="146" y="873"/>
                    </a:lnTo>
                    <a:lnTo>
                      <a:pt x="340" y="970"/>
                    </a:lnTo>
                    <a:lnTo>
                      <a:pt x="534" y="1018"/>
                    </a:lnTo>
                    <a:lnTo>
                      <a:pt x="2279" y="1018"/>
                    </a:lnTo>
                    <a:lnTo>
                      <a:pt x="2473" y="970"/>
                    </a:lnTo>
                    <a:lnTo>
                      <a:pt x="2618" y="873"/>
                    </a:lnTo>
                    <a:lnTo>
                      <a:pt x="2715" y="727"/>
                    </a:lnTo>
                    <a:lnTo>
                      <a:pt x="2763" y="533"/>
                    </a:lnTo>
                    <a:lnTo>
                      <a:pt x="2715" y="291"/>
                    </a:lnTo>
                    <a:lnTo>
                      <a:pt x="2618" y="146"/>
                    </a:lnTo>
                    <a:lnTo>
                      <a:pt x="2473" y="49"/>
                    </a:lnTo>
                    <a:lnTo>
                      <a:pt x="2279"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84201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animEffect transition="in" filter="fade">
                                      <p:cBhvr>
                                        <p:cTn id="7" dur="500"/>
                                        <p:tgtEl>
                                          <p:spTgt spid="6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8"/>
                                        </p:tgtEl>
                                        <p:attrNameLst>
                                          <p:attrName>style.visibility</p:attrName>
                                        </p:attrNameLst>
                                      </p:cBhvr>
                                      <p:to>
                                        <p:strVal val="visible"/>
                                      </p:to>
                                    </p:set>
                                    <p:animEffect transition="in" filter="fade">
                                      <p:cBhvr>
                                        <p:cTn id="12"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47C9A66-C811-4EA7-AD12-4827E06B8D36}"/>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66B3226-9A98-D4E1-A874-3DCC63C936F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F8BD595-6057-AACA-BE07-B94DAE5E8D4B}"/>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CC6B9126-EEF1-6F73-6C54-98785DF1349A}"/>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C04FBEF2-88EE-FDF1-2C2E-7AE48B9B4E09}"/>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990AE14-AA57-D8DB-7829-DF8FACA41F7C}"/>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0098BDB-16E6-E4F4-121E-265D16412DBA}"/>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205B62B6-0E0C-22F0-5074-1E627C4B5B46}"/>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EBB278D-5786-BDDD-7801-F7DD17F5073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B5365BE4-FF4A-17F9-87C3-F2009C43C4B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8123B663-6546-EDDE-F45F-CC7551A784B1}"/>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7207A97-4D01-7775-2883-6355EEF7087D}"/>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C49F0D08-E41B-1801-47D6-1645F7668B6E}"/>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53D9DFBC-E83E-4F29-EF50-4E3250AF39C4}"/>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3659FEA6-2BB5-F2EF-F84D-9FC306A100CD}"/>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6E919C41-86E6-6DDB-BCED-6CF758AB4B99}"/>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48B411C8-7C1A-C985-4738-201400CF244D}"/>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34CF9B94-0807-A1F1-0BBD-155F228FE4EB}"/>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3E4ABA1E-5495-E145-933F-14683DD51DED}"/>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2703DD-10F7-56E2-D06C-86725491C96B}"/>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C6A60F83-7ADD-2C85-C9FF-F8771FA307FC}"/>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78FC8E7D-F799-51ED-34B7-2F87A4A2CF2E}"/>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 name="!!capitolo1">
            <a:extLst>
              <a:ext uri="{FF2B5EF4-FFF2-40B4-BE49-F238E27FC236}">
                <a16:creationId xmlns:a16="http://schemas.microsoft.com/office/drawing/2014/main" id="{ECFCB4A3-0B91-CC01-B54C-52BDCECACD78}"/>
              </a:ext>
            </a:extLst>
          </p:cNvPr>
          <p:cNvGrpSpPr/>
          <p:nvPr/>
        </p:nvGrpSpPr>
        <p:grpSpPr>
          <a:xfrm>
            <a:off x="-1800000" y="0"/>
            <a:ext cx="1224000" cy="5143500"/>
            <a:chOff x="-1" y="0"/>
            <a:chExt cx="1224000" cy="5143500"/>
          </a:xfrm>
          <a:effectLst>
            <a:outerShdw blurRad="127000" dist="38100" algn="l" rotWithShape="0">
              <a:schemeClr val="bg2">
                <a:lumMod val="10000"/>
              </a:schemeClr>
            </a:outerShdw>
          </a:effectLst>
        </p:grpSpPr>
        <p:sp>
          <p:nvSpPr>
            <p:cNvPr id="4" name="Rettangolo 3">
              <a:extLst>
                <a:ext uri="{FF2B5EF4-FFF2-40B4-BE49-F238E27FC236}">
                  <a16:creationId xmlns:a16="http://schemas.microsoft.com/office/drawing/2014/main" id="{76D658A2-DC92-C30A-0CC0-16F40CCB8BB3}"/>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24B78610-D052-15B6-8CB0-7423D09407BC}"/>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2">
            <a:extLst>
              <a:ext uri="{FF2B5EF4-FFF2-40B4-BE49-F238E27FC236}">
                <a16:creationId xmlns:a16="http://schemas.microsoft.com/office/drawing/2014/main" id="{A5DC7B03-8BAB-52A6-8173-114FAD56BD9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Stato dell’arte</a:t>
            </a:r>
            <a:br>
              <a:rPr lang="it-IT" dirty="0">
                <a:solidFill>
                  <a:schemeClr val="bg2">
                    <a:lumMod val="10000"/>
                  </a:schemeClr>
                </a:solidFill>
              </a:rPr>
            </a:br>
            <a:r>
              <a:rPr lang="it-IT" sz="2000" b="0" dirty="0">
                <a:solidFill>
                  <a:schemeClr val="bg2">
                    <a:lumMod val="10000"/>
                  </a:schemeClr>
                </a:solidFill>
                <a:latin typeface="Outfit Medium" pitchFamily="2" charset="0"/>
              </a:rPr>
              <a:t>Algoritmi di </a:t>
            </a:r>
            <a:r>
              <a:rPr lang="it-IT" sz="2000" b="0" dirty="0" err="1">
                <a:solidFill>
                  <a:schemeClr val="bg2">
                    <a:lumMod val="10000"/>
                  </a:schemeClr>
                </a:solidFill>
                <a:latin typeface="Outfit Medium" pitchFamily="2" charset="0"/>
              </a:rPr>
              <a:t>shadowing</a:t>
            </a:r>
            <a:endParaRPr lang="it-IT" sz="2000" b="0" dirty="0">
              <a:solidFill>
                <a:schemeClr val="bg2">
                  <a:lumMod val="10000"/>
                </a:schemeClr>
              </a:solidFill>
              <a:latin typeface="Outfit Medium" pitchFamily="2" charset="0"/>
            </a:endParaRPr>
          </a:p>
        </p:txBody>
      </p:sp>
      <p:pic>
        <p:nvPicPr>
          <p:cNvPr id="97" name="!!immagine2.a">
            <a:extLst>
              <a:ext uri="{FF2B5EF4-FFF2-40B4-BE49-F238E27FC236}">
                <a16:creationId xmlns:a16="http://schemas.microsoft.com/office/drawing/2014/main" id="{7D77B5D6-1CE5-CD19-1E76-7D39EBF3ED7B}"/>
              </a:ext>
            </a:extLst>
          </p:cNvPr>
          <p:cNvPicPr>
            <a:picLocks noChangeAspect="1"/>
          </p:cNvPicPr>
          <p:nvPr/>
        </p:nvPicPr>
        <p:blipFill rotWithShape="1">
          <a:blip r:embed="rId3"/>
          <a:srcRect l="4088" r="4088"/>
          <a:stretch/>
        </p:blipFill>
        <p:spPr>
          <a:xfrm>
            <a:off x="2329304" y="1283020"/>
            <a:ext cx="2390450" cy="1947097"/>
          </a:xfrm>
          <a:prstGeom prst="roundRect">
            <a:avLst>
              <a:gd name="adj" fmla="val 9215"/>
            </a:avLst>
          </a:prstGeom>
          <a:ln w="38100">
            <a:solidFill>
              <a:schemeClr val="bg2">
                <a:lumMod val="10000"/>
              </a:schemeClr>
            </a:solidFill>
          </a:ln>
        </p:spPr>
      </p:pic>
      <p:sp>
        <p:nvSpPr>
          <p:cNvPr id="98" name="!!didascalia2.a">
            <a:extLst>
              <a:ext uri="{FF2B5EF4-FFF2-40B4-BE49-F238E27FC236}">
                <a16:creationId xmlns:a16="http://schemas.microsoft.com/office/drawing/2014/main" id="{B4D7623C-AC93-4E3E-A76E-A2130BC62D10}"/>
              </a:ext>
            </a:extLst>
          </p:cNvPr>
          <p:cNvSpPr txBox="1"/>
          <p:nvPr/>
        </p:nvSpPr>
        <p:spPr>
          <a:xfrm>
            <a:off x="2672122" y="3300227"/>
            <a:ext cx="1716998" cy="307777"/>
          </a:xfrm>
          <a:prstGeom prst="rect">
            <a:avLst/>
          </a:prstGeom>
          <a:noFill/>
        </p:spPr>
        <p:txBody>
          <a:bodyPr wrap="square" rtlCol="0" anchor="t" anchorCtr="0">
            <a:spAutoFit/>
          </a:bodyPr>
          <a:lstStyle/>
          <a:p>
            <a:pPr algn="ctr"/>
            <a:r>
              <a:rPr lang="it-IT" b="1" i="1" dirty="0">
                <a:latin typeface="SF Pro Display Semibold" pitchFamily="2" charset="0"/>
                <a:ea typeface="SF Pro Display Semibold" pitchFamily="2" charset="0"/>
                <a:cs typeface="SF Pro Display Semibold" pitchFamily="2" charset="0"/>
              </a:rPr>
              <a:t>Shadow volumes</a:t>
            </a:r>
          </a:p>
        </p:txBody>
      </p:sp>
      <p:pic>
        <p:nvPicPr>
          <p:cNvPr id="95" name="!!immagine2.b">
            <a:extLst>
              <a:ext uri="{FF2B5EF4-FFF2-40B4-BE49-F238E27FC236}">
                <a16:creationId xmlns:a16="http://schemas.microsoft.com/office/drawing/2014/main" id="{3667ADB1-7BC6-34E8-5262-E2DF828D792A}"/>
              </a:ext>
            </a:extLst>
          </p:cNvPr>
          <p:cNvPicPr>
            <a:picLocks noChangeAspect="1"/>
          </p:cNvPicPr>
          <p:nvPr/>
        </p:nvPicPr>
        <p:blipFill rotWithShape="1">
          <a:blip r:embed="rId4"/>
          <a:srcRect l="13916" r="13916"/>
          <a:stretch/>
        </p:blipFill>
        <p:spPr>
          <a:xfrm>
            <a:off x="5612245" y="1240258"/>
            <a:ext cx="3132568" cy="1989859"/>
          </a:xfrm>
          <a:prstGeom prst="roundRect">
            <a:avLst>
              <a:gd name="adj" fmla="val 9201"/>
            </a:avLst>
          </a:prstGeom>
          <a:ln w="38100">
            <a:solidFill>
              <a:schemeClr val="bg2">
                <a:lumMod val="10000"/>
              </a:schemeClr>
            </a:solidFill>
          </a:ln>
        </p:spPr>
      </p:pic>
      <p:sp>
        <p:nvSpPr>
          <p:cNvPr id="96" name="!!didascalia2.b">
            <a:extLst>
              <a:ext uri="{FF2B5EF4-FFF2-40B4-BE49-F238E27FC236}">
                <a16:creationId xmlns:a16="http://schemas.microsoft.com/office/drawing/2014/main" id="{FE6B8FFF-CABE-EBB4-82B5-B3B034B7485C}"/>
              </a:ext>
            </a:extLst>
          </p:cNvPr>
          <p:cNvSpPr txBox="1"/>
          <p:nvPr/>
        </p:nvSpPr>
        <p:spPr>
          <a:xfrm>
            <a:off x="6195060" y="3300227"/>
            <a:ext cx="1966938" cy="307777"/>
          </a:xfrm>
          <a:prstGeom prst="rect">
            <a:avLst/>
          </a:prstGeom>
          <a:noFill/>
        </p:spPr>
        <p:txBody>
          <a:bodyPr wrap="square" rtlCol="0" anchor="t" anchorCtr="0">
            <a:spAutoFit/>
          </a:bodyPr>
          <a:lstStyle/>
          <a:p>
            <a:pPr algn="ctr"/>
            <a:r>
              <a:rPr lang="it-IT" b="1" i="1" dirty="0">
                <a:latin typeface="SF Pro Display Semibold" pitchFamily="2" charset="0"/>
                <a:ea typeface="SF Pro Display Semibold" pitchFamily="2" charset="0"/>
                <a:cs typeface="SF Pro Display Semibold" pitchFamily="2" charset="0"/>
              </a:rPr>
              <a:t>Shadow mapping</a:t>
            </a:r>
          </a:p>
        </p:txBody>
      </p:sp>
      <p:sp>
        <p:nvSpPr>
          <p:cNvPr id="99" name="!!elenco2.a.1">
            <a:extLst>
              <a:ext uri="{FF2B5EF4-FFF2-40B4-BE49-F238E27FC236}">
                <a16:creationId xmlns:a16="http://schemas.microsoft.com/office/drawing/2014/main" id="{7552E356-A0D1-0F3C-ECD1-926AFF4ADF40}"/>
              </a:ext>
            </a:extLst>
          </p:cNvPr>
          <p:cNvSpPr txBox="1"/>
          <p:nvPr/>
        </p:nvSpPr>
        <p:spPr>
          <a:xfrm>
            <a:off x="2329304" y="3633392"/>
            <a:ext cx="2390450" cy="330072"/>
          </a:xfrm>
          <a:prstGeom prst="rect">
            <a:avLst/>
          </a:prstGeom>
          <a:solidFill>
            <a:schemeClr val="bg1"/>
          </a:solidFill>
        </p:spPr>
        <p:txBody>
          <a:bodyPr wrap="square" lIns="0" tIns="72000" bIns="72000" rtlCol="0" anchor="t" anchorCtr="0">
            <a:spAutoFit/>
          </a:bodyPr>
          <a:lstStyle/>
          <a:p>
            <a:r>
              <a:rPr lang="it-IT" sz="1200" i="1" dirty="0">
                <a:latin typeface="SF Pro Display" pitchFamily="2" charset="0"/>
                <a:ea typeface="SF Pro Display" pitchFamily="2" charset="0"/>
                <a:cs typeface="SF Pro Display" pitchFamily="2" charset="0"/>
              </a:rPr>
              <a:t>Frank Crow (1977)</a:t>
            </a:r>
          </a:p>
        </p:txBody>
      </p:sp>
      <p:cxnSp>
        <p:nvCxnSpPr>
          <p:cNvPr id="102" name="!!divider2.a.1">
            <a:extLst>
              <a:ext uri="{FF2B5EF4-FFF2-40B4-BE49-F238E27FC236}">
                <a16:creationId xmlns:a16="http://schemas.microsoft.com/office/drawing/2014/main" id="{EB4AC99D-56DD-6155-2C38-ED9E5CBF3A41}"/>
              </a:ext>
            </a:extLst>
          </p:cNvPr>
          <p:cNvCxnSpPr>
            <a:cxnSpLocks/>
          </p:cNvCxnSpPr>
          <p:nvPr/>
        </p:nvCxnSpPr>
        <p:spPr>
          <a:xfrm>
            <a:off x="2329303" y="3970257"/>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0" name="!!elenco2.a.2">
            <a:extLst>
              <a:ext uri="{FF2B5EF4-FFF2-40B4-BE49-F238E27FC236}">
                <a16:creationId xmlns:a16="http://schemas.microsoft.com/office/drawing/2014/main" id="{4E5CD809-D792-D1C4-FDC5-C04A484305CD}"/>
              </a:ext>
            </a:extLst>
          </p:cNvPr>
          <p:cNvSpPr txBox="1"/>
          <p:nvPr/>
        </p:nvSpPr>
        <p:spPr>
          <a:xfrm>
            <a:off x="2329304" y="3977050"/>
            <a:ext cx="2390450" cy="330072"/>
          </a:xfrm>
          <a:prstGeom prst="rect">
            <a:avLst/>
          </a:prstGeom>
          <a:solidFill>
            <a:schemeClr val="bg1"/>
          </a:solidFill>
        </p:spPr>
        <p:txBody>
          <a:bodyPr wrap="square" lIns="0" tIns="72000" bIns="72000" rtlCol="0" anchor="ctr" anchorCtr="0">
            <a:spAutoFit/>
          </a:bodyPr>
          <a:lstStyle/>
          <a:p>
            <a:r>
              <a:rPr lang="it-IT" sz="1200" i="1" dirty="0">
                <a:latin typeface="SF Pro Display" pitchFamily="2" charset="0"/>
                <a:ea typeface="SF Pro Display" pitchFamily="2" charset="0"/>
                <a:cs typeface="SF Pro Display" pitchFamily="2" charset="0"/>
              </a:rPr>
              <a:t>Stencil buffer</a:t>
            </a:r>
          </a:p>
        </p:txBody>
      </p:sp>
      <p:cxnSp>
        <p:nvCxnSpPr>
          <p:cNvPr id="103" name="!!divider2.a.2">
            <a:extLst>
              <a:ext uri="{FF2B5EF4-FFF2-40B4-BE49-F238E27FC236}">
                <a16:creationId xmlns:a16="http://schemas.microsoft.com/office/drawing/2014/main" id="{BEFB5D0D-9F91-7947-CE3E-58460D144668}"/>
              </a:ext>
            </a:extLst>
          </p:cNvPr>
          <p:cNvCxnSpPr>
            <a:cxnSpLocks/>
          </p:cNvCxnSpPr>
          <p:nvPr/>
        </p:nvCxnSpPr>
        <p:spPr>
          <a:xfrm>
            <a:off x="2335399" y="4313915"/>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1" name="!!elenco2.a.3">
            <a:extLst>
              <a:ext uri="{FF2B5EF4-FFF2-40B4-BE49-F238E27FC236}">
                <a16:creationId xmlns:a16="http://schemas.microsoft.com/office/drawing/2014/main" id="{9E7364DF-C513-7685-79AC-2DA3FB46C911}"/>
              </a:ext>
            </a:extLst>
          </p:cNvPr>
          <p:cNvSpPr txBox="1"/>
          <p:nvPr/>
        </p:nvSpPr>
        <p:spPr>
          <a:xfrm>
            <a:off x="2329304" y="4320708"/>
            <a:ext cx="2390450" cy="330072"/>
          </a:xfrm>
          <a:prstGeom prst="rect">
            <a:avLst/>
          </a:prstGeom>
          <a:solidFill>
            <a:schemeClr val="bg1"/>
          </a:solidFill>
        </p:spPr>
        <p:txBody>
          <a:bodyPr wrap="square" lIns="0" tIns="72000" bIns="72000" rtlCol="0" anchor="b" anchorCtr="0">
            <a:spAutoFit/>
          </a:bodyPr>
          <a:lstStyle/>
          <a:p>
            <a:r>
              <a:rPr lang="it-IT" sz="1200" i="1" dirty="0">
                <a:latin typeface="SF Pro Display" pitchFamily="2" charset="0"/>
                <a:ea typeface="SF Pro Display" pitchFamily="2" charset="0"/>
                <a:cs typeface="SF Pro Display" pitchFamily="2" charset="0"/>
              </a:rPr>
              <a:t>Object </a:t>
            </a:r>
            <a:r>
              <a:rPr lang="it-IT" sz="1200" i="1" dirty="0" err="1">
                <a:latin typeface="SF Pro Display" pitchFamily="2" charset="0"/>
                <a:ea typeface="SF Pro Display" pitchFamily="2" charset="0"/>
                <a:cs typeface="SF Pro Display" pitchFamily="2" charset="0"/>
              </a:rPr>
              <a:t>based</a:t>
            </a:r>
            <a:endParaRPr lang="it-IT" sz="1200" i="1" dirty="0">
              <a:latin typeface="SF Pro Display" pitchFamily="2" charset="0"/>
              <a:ea typeface="SF Pro Display" pitchFamily="2" charset="0"/>
              <a:cs typeface="SF Pro Display" pitchFamily="2" charset="0"/>
            </a:endParaRPr>
          </a:p>
        </p:txBody>
      </p:sp>
      <p:cxnSp>
        <p:nvCxnSpPr>
          <p:cNvPr id="110" name="!!divider2.a.3">
            <a:extLst>
              <a:ext uri="{FF2B5EF4-FFF2-40B4-BE49-F238E27FC236}">
                <a16:creationId xmlns:a16="http://schemas.microsoft.com/office/drawing/2014/main" id="{27928B94-5468-C219-69C8-6CFCE5468234}"/>
              </a:ext>
            </a:extLst>
          </p:cNvPr>
          <p:cNvCxnSpPr>
            <a:cxnSpLocks/>
          </p:cNvCxnSpPr>
          <p:nvPr/>
        </p:nvCxnSpPr>
        <p:spPr>
          <a:xfrm>
            <a:off x="2329303" y="4657573"/>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9" name="!!elenco2.a.4">
            <a:extLst>
              <a:ext uri="{FF2B5EF4-FFF2-40B4-BE49-F238E27FC236}">
                <a16:creationId xmlns:a16="http://schemas.microsoft.com/office/drawing/2014/main" id="{320BF24B-E174-E848-63DC-788B8E7F1854}"/>
              </a:ext>
            </a:extLst>
          </p:cNvPr>
          <p:cNvSpPr txBox="1"/>
          <p:nvPr/>
        </p:nvSpPr>
        <p:spPr>
          <a:xfrm>
            <a:off x="2329304" y="4664366"/>
            <a:ext cx="2390450" cy="330072"/>
          </a:xfrm>
          <a:prstGeom prst="rect">
            <a:avLst/>
          </a:prstGeom>
          <a:solidFill>
            <a:schemeClr val="bg1"/>
          </a:solidFill>
        </p:spPr>
        <p:txBody>
          <a:bodyPr wrap="square" lIns="0" tIns="72000" bIns="72000" rtlCol="0" anchor="b" anchorCtr="0">
            <a:spAutoFit/>
          </a:bodyPr>
          <a:lstStyle/>
          <a:p>
            <a:r>
              <a:rPr lang="it-IT" sz="1200" i="1" dirty="0" err="1">
                <a:latin typeface="SF Pro Display" pitchFamily="2" charset="0"/>
                <a:ea typeface="SF Pro Display" pitchFamily="2" charset="0"/>
                <a:cs typeface="SF Pro Display" pitchFamily="2" charset="0"/>
              </a:rPr>
              <a:t>Doom</a:t>
            </a:r>
            <a:r>
              <a:rPr lang="it-IT" sz="1200" i="1" dirty="0">
                <a:latin typeface="SF Pro Display" pitchFamily="2" charset="0"/>
                <a:ea typeface="SF Pro Display" pitchFamily="2" charset="0"/>
                <a:cs typeface="SF Pro Display" pitchFamily="2" charset="0"/>
              </a:rPr>
              <a:t> 3 (id Software)</a:t>
            </a:r>
          </a:p>
        </p:txBody>
      </p:sp>
      <p:sp>
        <p:nvSpPr>
          <p:cNvPr id="104" name="!!elenco2.b.1">
            <a:extLst>
              <a:ext uri="{FF2B5EF4-FFF2-40B4-BE49-F238E27FC236}">
                <a16:creationId xmlns:a16="http://schemas.microsoft.com/office/drawing/2014/main" id="{AFADA88B-16AB-2256-D6E5-87E9EEF27DDB}"/>
              </a:ext>
            </a:extLst>
          </p:cNvPr>
          <p:cNvSpPr txBox="1"/>
          <p:nvPr/>
        </p:nvSpPr>
        <p:spPr>
          <a:xfrm>
            <a:off x="5612245" y="3633392"/>
            <a:ext cx="3132568" cy="330072"/>
          </a:xfrm>
          <a:prstGeom prst="rect">
            <a:avLst/>
          </a:prstGeom>
          <a:solidFill>
            <a:schemeClr val="bg1"/>
          </a:solidFill>
        </p:spPr>
        <p:txBody>
          <a:bodyPr wrap="square" lIns="0" tIns="72000" bIns="72000" rtlCol="0" anchor="t" anchorCtr="0">
            <a:spAutoFit/>
          </a:bodyPr>
          <a:lstStyle/>
          <a:p>
            <a:r>
              <a:rPr lang="it-IT" sz="1200" i="1" dirty="0">
                <a:latin typeface="SF Pro Display" pitchFamily="2" charset="0"/>
                <a:ea typeface="SF Pro Display" pitchFamily="2" charset="0"/>
                <a:cs typeface="SF Pro Display" pitchFamily="2" charset="0"/>
              </a:rPr>
              <a:t>Lance Williams (1978)</a:t>
            </a:r>
          </a:p>
        </p:txBody>
      </p:sp>
      <p:cxnSp>
        <p:nvCxnSpPr>
          <p:cNvPr id="107" name="!!divider2.b.1">
            <a:extLst>
              <a:ext uri="{FF2B5EF4-FFF2-40B4-BE49-F238E27FC236}">
                <a16:creationId xmlns:a16="http://schemas.microsoft.com/office/drawing/2014/main" id="{754CF21F-CEAE-26A4-AA67-07B543D839A8}"/>
              </a:ext>
            </a:extLst>
          </p:cNvPr>
          <p:cNvCxnSpPr>
            <a:cxnSpLocks/>
          </p:cNvCxnSpPr>
          <p:nvPr/>
        </p:nvCxnSpPr>
        <p:spPr>
          <a:xfrm>
            <a:off x="5612244" y="3970257"/>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5" name="!!elenco2.b.2">
            <a:extLst>
              <a:ext uri="{FF2B5EF4-FFF2-40B4-BE49-F238E27FC236}">
                <a16:creationId xmlns:a16="http://schemas.microsoft.com/office/drawing/2014/main" id="{4FB093DD-EF4B-A595-E75A-38D07AC733DF}"/>
              </a:ext>
            </a:extLst>
          </p:cNvPr>
          <p:cNvSpPr txBox="1"/>
          <p:nvPr/>
        </p:nvSpPr>
        <p:spPr>
          <a:xfrm>
            <a:off x="5612245" y="3977050"/>
            <a:ext cx="3132568" cy="330072"/>
          </a:xfrm>
          <a:prstGeom prst="rect">
            <a:avLst/>
          </a:prstGeom>
          <a:solidFill>
            <a:schemeClr val="bg1"/>
          </a:solidFill>
        </p:spPr>
        <p:txBody>
          <a:bodyPr wrap="square" lIns="0" tIns="72000" bIns="72000" rtlCol="0" anchor="ctr" anchorCtr="0">
            <a:spAutoFit/>
          </a:bodyPr>
          <a:lstStyle/>
          <a:p>
            <a:r>
              <a:rPr lang="it-IT" sz="1200" i="1">
                <a:latin typeface="SF Pro Display" pitchFamily="2" charset="0"/>
                <a:ea typeface="SF Pro Display" pitchFamily="2" charset="0"/>
                <a:cs typeface="SF Pro Display" pitchFamily="2" charset="0"/>
              </a:rPr>
              <a:t>Depth buffer</a:t>
            </a:r>
            <a:endParaRPr lang="it-IT" sz="1200" i="1" dirty="0">
              <a:latin typeface="SF Pro Display" pitchFamily="2" charset="0"/>
              <a:ea typeface="SF Pro Display" pitchFamily="2" charset="0"/>
              <a:cs typeface="SF Pro Display" pitchFamily="2" charset="0"/>
            </a:endParaRPr>
          </a:p>
        </p:txBody>
      </p:sp>
      <p:cxnSp>
        <p:nvCxnSpPr>
          <p:cNvPr id="108" name="!!divider2.b.2">
            <a:extLst>
              <a:ext uri="{FF2B5EF4-FFF2-40B4-BE49-F238E27FC236}">
                <a16:creationId xmlns:a16="http://schemas.microsoft.com/office/drawing/2014/main" id="{6FCF817D-5819-983C-2F83-4C3D7402E1D1}"/>
              </a:ext>
            </a:extLst>
          </p:cNvPr>
          <p:cNvCxnSpPr>
            <a:cxnSpLocks/>
          </p:cNvCxnSpPr>
          <p:nvPr/>
        </p:nvCxnSpPr>
        <p:spPr>
          <a:xfrm>
            <a:off x="5618340" y="4313915"/>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6" name="!!elenco2.b.3">
            <a:extLst>
              <a:ext uri="{FF2B5EF4-FFF2-40B4-BE49-F238E27FC236}">
                <a16:creationId xmlns:a16="http://schemas.microsoft.com/office/drawing/2014/main" id="{12BC3BC9-E8B4-EDB6-77A0-48D69D80341C}"/>
              </a:ext>
            </a:extLst>
          </p:cNvPr>
          <p:cNvSpPr txBox="1"/>
          <p:nvPr/>
        </p:nvSpPr>
        <p:spPr>
          <a:xfrm>
            <a:off x="5612245" y="4320708"/>
            <a:ext cx="3132568" cy="330072"/>
          </a:xfrm>
          <a:prstGeom prst="rect">
            <a:avLst/>
          </a:prstGeom>
          <a:solidFill>
            <a:schemeClr val="bg1"/>
          </a:solidFill>
        </p:spPr>
        <p:txBody>
          <a:bodyPr wrap="square" lIns="0" tIns="72000" bIns="72000" rtlCol="0" anchor="b" anchorCtr="0">
            <a:spAutoFit/>
          </a:bodyPr>
          <a:lstStyle/>
          <a:p>
            <a:r>
              <a:rPr lang="it-IT" sz="1200" i="1" dirty="0">
                <a:latin typeface="SF Pro Display" pitchFamily="2" charset="0"/>
                <a:ea typeface="SF Pro Display" pitchFamily="2" charset="0"/>
                <a:cs typeface="SF Pro Display" pitchFamily="2" charset="0"/>
              </a:rPr>
              <a:t>Image </a:t>
            </a:r>
            <a:r>
              <a:rPr lang="it-IT" sz="1200" i="1" dirty="0" err="1">
                <a:latin typeface="SF Pro Display" pitchFamily="2" charset="0"/>
                <a:ea typeface="SF Pro Display" pitchFamily="2" charset="0"/>
                <a:cs typeface="SF Pro Display" pitchFamily="2" charset="0"/>
              </a:rPr>
              <a:t>based</a:t>
            </a:r>
            <a:endParaRPr lang="it-IT" sz="1200" i="1" dirty="0">
              <a:latin typeface="SF Pro Display" pitchFamily="2" charset="0"/>
              <a:ea typeface="SF Pro Display" pitchFamily="2" charset="0"/>
              <a:cs typeface="SF Pro Display" pitchFamily="2" charset="0"/>
            </a:endParaRPr>
          </a:p>
        </p:txBody>
      </p:sp>
      <p:cxnSp>
        <p:nvCxnSpPr>
          <p:cNvPr id="112" name="!!divider2.b.3">
            <a:extLst>
              <a:ext uri="{FF2B5EF4-FFF2-40B4-BE49-F238E27FC236}">
                <a16:creationId xmlns:a16="http://schemas.microsoft.com/office/drawing/2014/main" id="{6BD69D93-BF9B-6AEA-818F-AA66DFDB7BAD}"/>
              </a:ext>
            </a:extLst>
          </p:cNvPr>
          <p:cNvCxnSpPr>
            <a:cxnSpLocks/>
          </p:cNvCxnSpPr>
          <p:nvPr/>
        </p:nvCxnSpPr>
        <p:spPr>
          <a:xfrm>
            <a:off x="5612243" y="4657573"/>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11" name="!!elenco2.b.4">
            <a:extLst>
              <a:ext uri="{FF2B5EF4-FFF2-40B4-BE49-F238E27FC236}">
                <a16:creationId xmlns:a16="http://schemas.microsoft.com/office/drawing/2014/main" id="{7A538865-485C-DA54-61FE-2E1116874CC2}"/>
              </a:ext>
            </a:extLst>
          </p:cNvPr>
          <p:cNvSpPr txBox="1"/>
          <p:nvPr/>
        </p:nvSpPr>
        <p:spPr>
          <a:xfrm>
            <a:off x="5612243" y="4664366"/>
            <a:ext cx="3132569" cy="330072"/>
          </a:xfrm>
          <a:prstGeom prst="rect">
            <a:avLst/>
          </a:prstGeom>
          <a:solidFill>
            <a:schemeClr val="bg1"/>
          </a:solidFill>
        </p:spPr>
        <p:txBody>
          <a:bodyPr wrap="square" lIns="0" tIns="72000" bIns="72000" rtlCol="0" anchor="b" anchorCtr="0">
            <a:spAutoFit/>
          </a:bodyPr>
          <a:lstStyle/>
          <a:p>
            <a:r>
              <a:rPr lang="it-IT" sz="1200" i="1" dirty="0">
                <a:latin typeface="SF Pro Display" pitchFamily="2" charset="0"/>
                <a:ea typeface="SF Pro Display" pitchFamily="2" charset="0"/>
                <a:cs typeface="SF Pro Display" pitchFamily="2" charset="0"/>
              </a:rPr>
              <a:t>Toy Story (</a:t>
            </a:r>
            <a:r>
              <a:rPr lang="it-IT" sz="1200" i="1" dirty="0" err="1">
                <a:latin typeface="SF Pro Display" pitchFamily="2" charset="0"/>
                <a:ea typeface="SF Pro Display" pitchFamily="2" charset="0"/>
                <a:cs typeface="SF Pro Display" pitchFamily="2" charset="0"/>
              </a:rPr>
              <a:t>Pixar's</a:t>
            </a:r>
            <a:r>
              <a:rPr lang="it-IT" sz="1200" i="1" dirty="0">
                <a:latin typeface="SF Pro Display" pitchFamily="2" charset="0"/>
                <a:ea typeface="SF Pro Display" pitchFamily="2" charset="0"/>
                <a:cs typeface="SF Pro Display" pitchFamily="2" charset="0"/>
              </a:rPr>
              <a:t> </a:t>
            </a:r>
            <a:r>
              <a:rPr lang="it-IT" sz="1200" i="1" dirty="0" err="1">
                <a:latin typeface="SF Pro Display" pitchFamily="2" charset="0"/>
                <a:ea typeface="SF Pro Display" pitchFamily="2" charset="0"/>
                <a:cs typeface="SF Pro Display" pitchFamily="2" charset="0"/>
              </a:rPr>
              <a:t>Renderman</a:t>
            </a:r>
            <a:r>
              <a:rPr lang="it-IT" sz="1200" i="1" dirty="0">
                <a:latin typeface="SF Pro Display" pitchFamily="2" charset="0"/>
                <a:ea typeface="SF Pro Display" pitchFamily="2" charset="0"/>
                <a:cs typeface="SF Pro Display" pitchFamily="2" charset="0"/>
              </a:rPr>
              <a:t>)</a:t>
            </a:r>
          </a:p>
        </p:txBody>
      </p:sp>
    </p:spTree>
    <p:extLst>
      <p:ext uri="{BB962C8B-B14F-4D97-AF65-F5344CB8AC3E}">
        <p14:creationId xmlns:p14="http://schemas.microsoft.com/office/powerpoint/2010/main" val="1969642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p:tgtEl>
                                          <p:spTgt spid="8"/>
                                        </p:tgtEl>
                                        <p:attrNameLst>
                                          <p:attrName>ppt_x</p:attrName>
                                        </p:attrNameLst>
                                      </p:cBhvr>
                                      <p:tavLst>
                                        <p:tav tm="0">
                                          <p:val>
                                            <p:strVal val="#ppt_x+#ppt_w*1.125000"/>
                                          </p:val>
                                        </p:tav>
                                        <p:tav tm="100000">
                                          <p:val>
                                            <p:strVal val="#ppt_x"/>
                                          </p:val>
                                        </p:tav>
                                      </p:tavLst>
                                    </p:anim>
                                    <p:animEffect transition="in" filter="wipe(left)">
                                      <p:cBhvr>
                                        <p:cTn id="8" dur="1250"/>
                                        <p:tgtEl>
                                          <p:spTgt spid="8"/>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97"/>
                                        </p:tgtEl>
                                        <p:attrNameLst>
                                          <p:attrName>style.visibility</p:attrName>
                                        </p:attrNameLst>
                                      </p:cBhvr>
                                      <p:to>
                                        <p:strVal val="visible"/>
                                      </p:to>
                                    </p:set>
                                    <p:animEffect transition="in" filter="fade">
                                      <p:cBhvr>
                                        <p:cTn id="13" dur="500"/>
                                        <p:tgtEl>
                                          <p:spTgt spid="97"/>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98"/>
                                        </p:tgtEl>
                                        <p:attrNameLst>
                                          <p:attrName>style.visibility</p:attrName>
                                        </p:attrNameLst>
                                      </p:cBhvr>
                                      <p:to>
                                        <p:strVal val="visible"/>
                                      </p:to>
                                    </p:set>
                                    <p:animEffect transition="in" filter="fade">
                                      <p:cBhvr>
                                        <p:cTn id="16" dur="500"/>
                                        <p:tgtEl>
                                          <p:spTgt spid="98"/>
                                        </p:tgtEl>
                                      </p:cBhvr>
                                    </p:animEffect>
                                  </p:childTnLst>
                                </p:cTn>
                              </p:par>
                            </p:childTnLst>
                          </p:cTn>
                        </p:par>
                        <p:par>
                          <p:cTn id="17" fill="hold">
                            <p:stCondLst>
                              <p:cond delay="1000"/>
                            </p:stCondLst>
                            <p:childTnLst>
                              <p:par>
                                <p:cTn id="18" presetID="10" presetClass="entr" presetSubtype="0" fill="hold" grpId="0" nodeType="afterEffect">
                                  <p:stCondLst>
                                    <p:cond delay="0"/>
                                  </p:stCondLst>
                                  <p:childTnLst>
                                    <p:set>
                                      <p:cBhvr>
                                        <p:cTn id="19" dur="1" fill="hold">
                                          <p:stCondLst>
                                            <p:cond delay="0"/>
                                          </p:stCondLst>
                                        </p:cTn>
                                        <p:tgtEl>
                                          <p:spTgt spid="99"/>
                                        </p:tgtEl>
                                        <p:attrNameLst>
                                          <p:attrName>style.visibility</p:attrName>
                                        </p:attrNameLst>
                                      </p:cBhvr>
                                      <p:to>
                                        <p:strVal val="visible"/>
                                      </p:to>
                                    </p:set>
                                    <p:animEffect transition="in" filter="fade">
                                      <p:cBhvr>
                                        <p:cTn id="20" dur="250"/>
                                        <p:tgtEl>
                                          <p:spTgt spid="99"/>
                                        </p:tgtEl>
                                      </p:cBhvr>
                                    </p:animEffect>
                                  </p:childTnLst>
                                </p:cTn>
                              </p:par>
                            </p:childTnLst>
                          </p:cTn>
                        </p:par>
                        <p:par>
                          <p:cTn id="21" fill="hold">
                            <p:stCondLst>
                              <p:cond delay="1250"/>
                            </p:stCondLst>
                            <p:childTnLst>
                              <p:par>
                                <p:cTn id="22" presetID="12" presetClass="entr" presetSubtype="8" fill="hold" nodeType="afterEffect">
                                  <p:stCondLst>
                                    <p:cond delay="0"/>
                                  </p:stCondLst>
                                  <p:childTnLst>
                                    <p:set>
                                      <p:cBhvr>
                                        <p:cTn id="23" dur="1" fill="hold">
                                          <p:stCondLst>
                                            <p:cond delay="0"/>
                                          </p:stCondLst>
                                        </p:cTn>
                                        <p:tgtEl>
                                          <p:spTgt spid="102"/>
                                        </p:tgtEl>
                                        <p:attrNameLst>
                                          <p:attrName>style.visibility</p:attrName>
                                        </p:attrNameLst>
                                      </p:cBhvr>
                                      <p:to>
                                        <p:strVal val="visible"/>
                                      </p:to>
                                    </p:set>
                                    <p:anim calcmode="lin" valueType="num">
                                      <p:cBhvr additive="base">
                                        <p:cTn id="24" dur="250"/>
                                        <p:tgtEl>
                                          <p:spTgt spid="102"/>
                                        </p:tgtEl>
                                        <p:attrNameLst>
                                          <p:attrName>ppt_x</p:attrName>
                                        </p:attrNameLst>
                                      </p:cBhvr>
                                      <p:tavLst>
                                        <p:tav tm="0">
                                          <p:val>
                                            <p:strVal val="#ppt_x-#ppt_w*1.125000"/>
                                          </p:val>
                                        </p:tav>
                                        <p:tav tm="100000">
                                          <p:val>
                                            <p:strVal val="#ppt_x"/>
                                          </p:val>
                                        </p:tav>
                                      </p:tavLst>
                                    </p:anim>
                                    <p:animEffect transition="in" filter="wipe(right)">
                                      <p:cBhvr>
                                        <p:cTn id="25" dur="250"/>
                                        <p:tgtEl>
                                          <p:spTgt spid="10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00"/>
                                        </p:tgtEl>
                                        <p:attrNameLst>
                                          <p:attrName>style.visibility</p:attrName>
                                        </p:attrNameLst>
                                      </p:cBhvr>
                                      <p:to>
                                        <p:strVal val="visible"/>
                                      </p:to>
                                    </p:set>
                                    <p:animEffect transition="in" filter="fade">
                                      <p:cBhvr>
                                        <p:cTn id="28" dur="250"/>
                                        <p:tgtEl>
                                          <p:spTgt spid="100"/>
                                        </p:tgtEl>
                                      </p:cBhvr>
                                    </p:animEffect>
                                  </p:childTnLst>
                                </p:cTn>
                              </p:par>
                            </p:childTnLst>
                          </p:cTn>
                        </p:par>
                        <p:par>
                          <p:cTn id="29" fill="hold">
                            <p:stCondLst>
                              <p:cond delay="1500"/>
                            </p:stCondLst>
                            <p:childTnLst>
                              <p:par>
                                <p:cTn id="30" presetID="12" presetClass="entr" presetSubtype="8" fill="hold" nodeType="afterEffect">
                                  <p:stCondLst>
                                    <p:cond delay="0"/>
                                  </p:stCondLst>
                                  <p:childTnLst>
                                    <p:set>
                                      <p:cBhvr>
                                        <p:cTn id="31" dur="1" fill="hold">
                                          <p:stCondLst>
                                            <p:cond delay="0"/>
                                          </p:stCondLst>
                                        </p:cTn>
                                        <p:tgtEl>
                                          <p:spTgt spid="103"/>
                                        </p:tgtEl>
                                        <p:attrNameLst>
                                          <p:attrName>style.visibility</p:attrName>
                                        </p:attrNameLst>
                                      </p:cBhvr>
                                      <p:to>
                                        <p:strVal val="visible"/>
                                      </p:to>
                                    </p:set>
                                    <p:anim calcmode="lin" valueType="num">
                                      <p:cBhvr additive="base">
                                        <p:cTn id="32" dur="250"/>
                                        <p:tgtEl>
                                          <p:spTgt spid="103"/>
                                        </p:tgtEl>
                                        <p:attrNameLst>
                                          <p:attrName>ppt_x</p:attrName>
                                        </p:attrNameLst>
                                      </p:cBhvr>
                                      <p:tavLst>
                                        <p:tav tm="0">
                                          <p:val>
                                            <p:strVal val="#ppt_x-#ppt_w*1.125000"/>
                                          </p:val>
                                        </p:tav>
                                        <p:tav tm="100000">
                                          <p:val>
                                            <p:strVal val="#ppt_x"/>
                                          </p:val>
                                        </p:tav>
                                      </p:tavLst>
                                    </p:anim>
                                    <p:animEffect transition="in" filter="wipe(right)">
                                      <p:cBhvr>
                                        <p:cTn id="33" dur="250"/>
                                        <p:tgtEl>
                                          <p:spTgt spid="10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01"/>
                                        </p:tgtEl>
                                        <p:attrNameLst>
                                          <p:attrName>style.visibility</p:attrName>
                                        </p:attrNameLst>
                                      </p:cBhvr>
                                      <p:to>
                                        <p:strVal val="visible"/>
                                      </p:to>
                                    </p:set>
                                    <p:animEffect transition="in" filter="fade">
                                      <p:cBhvr>
                                        <p:cTn id="36" dur="250"/>
                                        <p:tgtEl>
                                          <p:spTgt spid="101"/>
                                        </p:tgtEl>
                                      </p:cBhvr>
                                    </p:animEffect>
                                  </p:childTnLst>
                                </p:cTn>
                              </p:par>
                            </p:childTnLst>
                          </p:cTn>
                        </p:par>
                        <p:par>
                          <p:cTn id="37" fill="hold">
                            <p:stCondLst>
                              <p:cond delay="1750"/>
                            </p:stCondLst>
                            <p:childTnLst>
                              <p:par>
                                <p:cTn id="38" presetID="12" presetClass="entr" presetSubtype="8" fill="hold" nodeType="afterEffect">
                                  <p:stCondLst>
                                    <p:cond delay="0"/>
                                  </p:stCondLst>
                                  <p:childTnLst>
                                    <p:set>
                                      <p:cBhvr>
                                        <p:cTn id="39" dur="1" fill="hold">
                                          <p:stCondLst>
                                            <p:cond delay="0"/>
                                          </p:stCondLst>
                                        </p:cTn>
                                        <p:tgtEl>
                                          <p:spTgt spid="110"/>
                                        </p:tgtEl>
                                        <p:attrNameLst>
                                          <p:attrName>style.visibility</p:attrName>
                                        </p:attrNameLst>
                                      </p:cBhvr>
                                      <p:to>
                                        <p:strVal val="visible"/>
                                      </p:to>
                                    </p:set>
                                    <p:anim calcmode="lin" valueType="num">
                                      <p:cBhvr additive="base">
                                        <p:cTn id="40" dur="250"/>
                                        <p:tgtEl>
                                          <p:spTgt spid="110"/>
                                        </p:tgtEl>
                                        <p:attrNameLst>
                                          <p:attrName>ppt_x</p:attrName>
                                        </p:attrNameLst>
                                      </p:cBhvr>
                                      <p:tavLst>
                                        <p:tav tm="0">
                                          <p:val>
                                            <p:strVal val="#ppt_x-#ppt_w*1.125000"/>
                                          </p:val>
                                        </p:tav>
                                        <p:tav tm="100000">
                                          <p:val>
                                            <p:strVal val="#ppt_x"/>
                                          </p:val>
                                        </p:tav>
                                      </p:tavLst>
                                    </p:anim>
                                    <p:animEffect transition="in" filter="wipe(right)">
                                      <p:cBhvr>
                                        <p:cTn id="41" dur="250"/>
                                        <p:tgtEl>
                                          <p:spTgt spid="110"/>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09"/>
                                        </p:tgtEl>
                                        <p:attrNameLst>
                                          <p:attrName>style.visibility</p:attrName>
                                        </p:attrNameLst>
                                      </p:cBhvr>
                                      <p:to>
                                        <p:strVal val="visible"/>
                                      </p:to>
                                    </p:set>
                                    <p:animEffect transition="in" filter="fade">
                                      <p:cBhvr>
                                        <p:cTn id="44" dur="250"/>
                                        <p:tgtEl>
                                          <p:spTgt spid="109"/>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95"/>
                                        </p:tgtEl>
                                        <p:attrNameLst>
                                          <p:attrName>style.visibility</p:attrName>
                                        </p:attrNameLst>
                                      </p:cBhvr>
                                      <p:to>
                                        <p:strVal val="visible"/>
                                      </p:to>
                                    </p:set>
                                    <p:animEffect transition="in" filter="fade">
                                      <p:cBhvr>
                                        <p:cTn id="49" dur="500"/>
                                        <p:tgtEl>
                                          <p:spTgt spid="9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96"/>
                                        </p:tgtEl>
                                        <p:attrNameLst>
                                          <p:attrName>style.visibility</p:attrName>
                                        </p:attrNameLst>
                                      </p:cBhvr>
                                      <p:to>
                                        <p:strVal val="visible"/>
                                      </p:to>
                                    </p:set>
                                    <p:animEffect transition="in" filter="fade">
                                      <p:cBhvr>
                                        <p:cTn id="52" dur="500"/>
                                        <p:tgtEl>
                                          <p:spTgt spid="96"/>
                                        </p:tgtEl>
                                      </p:cBhvr>
                                    </p:animEffect>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104"/>
                                        </p:tgtEl>
                                        <p:attrNameLst>
                                          <p:attrName>style.visibility</p:attrName>
                                        </p:attrNameLst>
                                      </p:cBhvr>
                                      <p:to>
                                        <p:strVal val="visible"/>
                                      </p:to>
                                    </p:set>
                                    <p:animEffect transition="in" filter="fade">
                                      <p:cBhvr>
                                        <p:cTn id="56" dur="250"/>
                                        <p:tgtEl>
                                          <p:spTgt spid="104"/>
                                        </p:tgtEl>
                                      </p:cBhvr>
                                    </p:animEffect>
                                  </p:childTnLst>
                                </p:cTn>
                              </p:par>
                            </p:childTnLst>
                          </p:cTn>
                        </p:par>
                        <p:par>
                          <p:cTn id="57" fill="hold">
                            <p:stCondLst>
                              <p:cond delay="750"/>
                            </p:stCondLst>
                            <p:childTnLst>
                              <p:par>
                                <p:cTn id="58" presetID="12" presetClass="entr" presetSubtype="8" fill="hold" nodeType="afterEffect">
                                  <p:stCondLst>
                                    <p:cond delay="0"/>
                                  </p:stCondLst>
                                  <p:childTnLst>
                                    <p:set>
                                      <p:cBhvr>
                                        <p:cTn id="59" dur="1" fill="hold">
                                          <p:stCondLst>
                                            <p:cond delay="0"/>
                                          </p:stCondLst>
                                        </p:cTn>
                                        <p:tgtEl>
                                          <p:spTgt spid="107"/>
                                        </p:tgtEl>
                                        <p:attrNameLst>
                                          <p:attrName>style.visibility</p:attrName>
                                        </p:attrNameLst>
                                      </p:cBhvr>
                                      <p:to>
                                        <p:strVal val="visible"/>
                                      </p:to>
                                    </p:set>
                                    <p:anim calcmode="lin" valueType="num">
                                      <p:cBhvr additive="base">
                                        <p:cTn id="60" dur="250"/>
                                        <p:tgtEl>
                                          <p:spTgt spid="107"/>
                                        </p:tgtEl>
                                        <p:attrNameLst>
                                          <p:attrName>ppt_x</p:attrName>
                                        </p:attrNameLst>
                                      </p:cBhvr>
                                      <p:tavLst>
                                        <p:tav tm="0">
                                          <p:val>
                                            <p:strVal val="#ppt_x-#ppt_w*1.125000"/>
                                          </p:val>
                                        </p:tav>
                                        <p:tav tm="100000">
                                          <p:val>
                                            <p:strVal val="#ppt_x"/>
                                          </p:val>
                                        </p:tav>
                                      </p:tavLst>
                                    </p:anim>
                                    <p:animEffect transition="in" filter="wipe(right)">
                                      <p:cBhvr>
                                        <p:cTn id="61" dur="250"/>
                                        <p:tgtEl>
                                          <p:spTgt spid="107"/>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05"/>
                                        </p:tgtEl>
                                        <p:attrNameLst>
                                          <p:attrName>style.visibility</p:attrName>
                                        </p:attrNameLst>
                                      </p:cBhvr>
                                      <p:to>
                                        <p:strVal val="visible"/>
                                      </p:to>
                                    </p:set>
                                    <p:animEffect transition="in" filter="fade">
                                      <p:cBhvr>
                                        <p:cTn id="64" dur="250"/>
                                        <p:tgtEl>
                                          <p:spTgt spid="105"/>
                                        </p:tgtEl>
                                      </p:cBhvr>
                                    </p:animEffect>
                                  </p:childTnLst>
                                </p:cTn>
                              </p:par>
                            </p:childTnLst>
                          </p:cTn>
                        </p:par>
                        <p:par>
                          <p:cTn id="65" fill="hold">
                            <p:stCondLst>
                              <p:cond delay="1000"/>
                            </p:stCondLst>
                            <p:childTnLst>
                              <p:par>
                                <p:cTn id="66" presetID="12" presetClass="entr" presetSubtype="8" fill="hold" nodeType="afterEffect">
                                  <p:stCondLst>
                                    <p:cond delay="0"/>
                                  </p:stCondLst>
                                  <p:childTnLst>
                                    <p:set>
                                      <p:cBhvr>
                                        <p:cTn id="67" dur="1" fill="hold">
                                          <p:stCondLst>
                                            <p:cond delay="0"/>
                                          </p:stCondLst>
                                        </p:cTn>
                                        <p:tgtEl>
                                          <p:spTgt spid="108"/>
                                        </p:tgtEl>
                                        <p:attrNameLst>
                                          <p:attrName>style.visibility</p:attrName>
                                        </p:attrNameLst>
                                      </p:cBhvr>
                                      <p:to>
                                        <p:strVal val="visible"/>
                                      </p:to>
                                    </p:set>
                                    <p:anim calcmode="lin" valueType="num">
                                      <p:cBhvr additive="base">
                                        <p:cTn id="68" dur="250"/>
                                        <p:tgtEl>
                                          <p:spTgt spid="108"/>
                                        </p:tgtEl>
                                        <p:attrNameLst>
                                          <p:attrName>ppt_x</p:attrName>
                                        </p:attrNameLst>
                                      </p:cBhvr>
                                      <p:tavLst>
                                        <p:tav tm="0">
                                          <p:val>
                                            <p:strVal val="#ppt_x-#ppt_w*1.125000"/>
                                          </p:val>
                                        </p:tav>
                                        <p:tav tm="100000">
                                          <p:val>
                                            <p:strVal val="#ppt_x"/>
                                          </p:val>
                                        </p:tav>
                                      </p:tavLst>
                                    </p:anim>
                                    <p:animEffect transition="in" filter="wipe(right)">
                                      <p:cBhvr>
                                        <p:cTn id="69" dur="250"/>
                                        <p:tgtEl>
                                          <p:spTgt spid="108"/>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06"/>
                                        </p:tgtEl>
                                        <p:attrNameLst>
                                          <p:attrName>style.visibility</p:attrName>
                                        </p:attrNameLst>
                                      </p:cBhvr>
                                      <p:to>
                                        <p:strVal val="visible"/>
                                      </p:to>
                                    </p:set>
                                    <p:animEffect transition="in" filter="fade">
                                      <p:cBhvr>
                                        <p:cTn id="72" dur="250"/>
                                        <p:tgtEl>
                                          <p:spTgt spid="106"/>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111"/>
                                        </p:tgtEl>
                                        <p:attrNameLst>
                                          <p:attrName>style.visibility</p:attrName>
                                        </p:attrNameLst>
                                      </p:cBhvr>
                                      <p:to>
                                        <p:strVal val="visible"/>
                                      </p:to>
                                    </p:set>
                                    <p:animEffect transition="in" filter="fade">
                                      <p:cBhvr>
                                        <p:cTn id="75" dur="250"/>
                                        <p:tgtEl>
                                          <p:spTgt spid="111"/>
                                        </p:tgtEl>
                                      </p:cBhvr>
                                    </p:animEffect>
                                  </p:childTnLst>
                                </p:cTn>
                              </p:par>
                            </p:childTnLst>
                          </p:cTn>
                        </p:par>
                        <p:par>
                          <p:cTn id="76" fill="hold">
                            <p:stCondLst>
                              <p:cond delay="1250"/>
                            </p:stCondLst>
                            <p:childTnLst>
                              <p:par>
                                <p:cTn id="77" presetID="12" presetClass="entr" presetSubtype="8" fill="hold" nodeType="afterEffect">
                                  <p:stCondLst>
                                    <p:cond delay="0"/>
                                  </p:stCondLst>
                                  <p:childTnLst>
                                    <p:set>
                                      <p:cBhvr>
                                        <p:cTn id="78" dur="1" fill="hold">
                                          <p:stCondLst>
                                            <p:cond delay="0"/>
                                          </p:stCondLst>
                                        </p:cTn>
                                        <p:tgtEl>
                                          <p:spTgt spid="112"/>
                                        </p:tgtEl>
                                        <p:attrNameLst>
                                          <p:attrName>style.visibility</p:attrName>
                                        </p:attrNameLst>
                                      </p:cBhvr>
                                      <p:to>
                                        <p:strVal val="visible"/>
                                      </p:to>
                                    </p:set>
                                    <p:anim calcmode="lin" valueType="num">
                                      <p:cBhvr additive="base">
                                        <p:cTn id="79" dur="250"/>
                                        <p:tgtEl>
                                          <p:spTgt spid="112"/>
                                        </p:tgtEl>
                                        <p:attrNameLst>
                                          <p:attrName>ppt_x</p:attrName>
                                        </p:attrNameLst>
                                      </p:cBhvr>
                                      <p:tavLst>
                                        <p:tav tm="0">
                                          <p:val>
                                            <p:strVal val="#ppt_x-#ppt_w*1.125000"/>
                                          </p:val>
                                        </p:tav>
                                        <p:tav tm="100000">
                                          <p:val>
                                            <p:strVal val="#ppt_x"/>
                                          </p:val>
                                        </p:tav>
                                      </p:tavLst>
                                    </p:anim>
                                    <p:animEffect transition="in" filter="wipe(right)">
                                      <p:cBhvr>
                                        <p:cTn id="80" dur="25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8" grpId="0"/>
      <p:bldP spid="96" grpId="0"/>
      <p:bldP spid="99" grpId="0" animBg="1"/>
      <p:bldP spid="100" grpId="0" animBg="1"/>
      <p:bldP spid="101" grpId="0" animBg="1"/>
      <p:bldP spid="109" grpId="0" animBg="1"/>
      <p:bldP spid="104" grpId="0" animBg="1"/>
      <p:bldP spid="105" grpId="0" animBg="1"/>
      <p:bldP spid="106" grpId="0" animBg="1"/>
      <p:bldP spid="1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47C9A66-C811-4EA7-AD12-4827E06B8D36}"/>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66B3226-9A98-D4E1-A874-3DCC63C936F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F8BD595-6057-AACA-BE07-B94DAE5E8D4B}"/>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CC6B9126-EEF1-6F73-6C54-98785DF1349A}"/>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C04FBEF2-88EE-FDF1-2C2E-7AE48B9B4E09}"/>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990AE14-AA57-D8DB-7829-DF8FACA41F7C}"/>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0098BDB-16E6-E4F4-121E-265D16412DBA}"/>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205B62B6-0E0C-22F0-5074-1E627C4B5B46}"/>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EBB278D-5786-BDDD-7801-F7DD17F5073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B5365BE4-FF4A-17F9-87C3-F2009C43C4B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8123B663-6546-EDDE-F45F-CC7551A784B1}"/>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7207A97-4D01-7775-2883-6355EEF7087D}"/>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C49F0D08-E41B-1801-47D6-1645F7668B6E}"/>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53D9DFBC-E83E-4F29-EF50-4E3250AF39C4}"/>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3659FEA6-2BB5-F2EF-F84D-9FC306A100CD}"/>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6E919C41-86E6-6DDB-BCED-6CF758AB4B99}"/>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48B411C8-7C1A-C985-4738-201400CF244D}"/>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34CF9B94-0807-A1F1-0BBD-155F228FE4EB}"/>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3E4ABA1E-5495-E145-933F-14683DD51DED}"/>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2703DD-10F7-56E2-D06C-86725491C96B}"/>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C6A60F83-7ADD-2C85-C9FF-F8771FA307FC}"/>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78FC8E7D-F799-51ED-34B7-2F87A4A2CF2E}"/>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2">
            <a:extLst>
              <a:ext uri="{FF2B5EF4-FFF2-40B4-BE49-F238E27FC236}">
                <a16:creationId xmlns:a16="http://schemas.microsoft.com/office/drawing/2014/main" id="{A5DC7B03-8BAB-52A6-8173-114FAD56BD9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Stato dell’arte</a:t>
            </a:r>
            <a:br>
              <a:rPr lang="it-IT" dirty="0">
                <a:solidFill>
                  <a:schemeClr val="bg2">
                    <a:lumMod val="10000"/>
                  </a:schemeClr>
                </a:solidFill>
              </a:rPr>
            </a:br>
            <a:r>
              <a:rPr lang="it-IT" sz="2000" b="0" dirty="0">
                <a:solidFill>
                  <a:schemeClr val="bg2">
                    <a:lumMod val="10000"/>
                  </a:schemeClr>
                </a:solidFill>
                <a:latin typeface="Outfit Medium" pitchFamily="2" charset="0"/>
              </a:rPr>
              <a:t>Rendering pipeline</a:t>
            </a:r>
          </a:p>
        </p:txBody>
      </p:sp>
      <p:cxnSp>
        <p:nvCxnSpPr>
          <p:cNvPr id="64" name="!!connettore1-2">
            <a:extLst>
              <a:ext uri="{FF2B5EF4-FFF2-40B4-BE49-F238E27FC236}">
                <a16:creationId xmlns:a16="http://schemas.microsoft.com/office/drawing/2014/main" id="{CECF793E-1CAF-910B-16E5-F29451D7226C}"/>
              </a:ext>
            </a:extLst>
          </p:cNvPr>
          <p:cNvCxnSpPr>
            <a:cxnSpLocks/>
            <a:stCxn id="70" idx="3"/>
            <a:endCxn id="71" idx="1"/>
          </p:cNvCxnSpPr>
          <p:nvPr/>
        </p:nvCxnSpPr>
        <p:spPr>
          <a:xfrm>
            <a:off x="4882804" y="1608926"/>
            <a:ext cx="933849" cy="0"/>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onnettore2-3">
            <a:extLst>
              <a:ext uri="{FF2B5EF4-FFF2-40B4-BE49-F238E27FC236}">
                <a16:creationId xmlns:a16="http://schemas.microsoft.com/office/drawing/2014/main" id="{57BD4125-16A6-2211-BFF0-61C4FC0CCA6C}"/>
              </a:ext>
            </a:extLst>
          </p:cNvPr>
          <p:cNvCxnSpPr>
            <a:cxnSpLocks/>
            <a:stCxn id="71" idx="2"/>
            <a:endCxn id="72" idx="0"/>
          </p:cNvCxnSpPr>
          <p:nvPr/>
        </p:nvCxnSpPr>
        <p:spPr>
          <a:xfrm>
            <a:off x="7166653" y="1878926"/>
            <a:ext cx="0" cy="467643"/>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connettore3-4">
            <a:extLst>
              <a:ext uri="{FF2B5EF4-FFF2-40B4-BE49-F238E27FC236}">
                <a16:creationId xmlns:a16="http://schemas.microsoft.com/office/drawing/2014/main" id="{513640AA-2FCB-8BF7-6255-14A904B2E14A}"/>
              </a:ext>
            </a:extLst>
          </p:cNvPr>
          <p:cNvCxnSpPr>
            <a:cxnSpLocks/>
            <a:stCxn id="72" idx="1"/>
            <a:endCxn id="74" idx="3"/>
          </p:cNvCxnSpPr>
          <p:nvPr/>
        </p:nvCxnSpPr>
        <p:spPr>
          <a:xfrm flipH="1">
            <a:off x="4882804" y="2616569"/>
            <a:ext cx="933849" cy="0"/>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nettore4-5">
            <a:extLst>
              <a:ext uri="{FF2B5EF4-FFF2-40B4-BE49-F238E27FC236}">
                <a16:creationId xmlns:a16="http://schemas.microsoft.com/office/drawing/2014/main" id="{E4E81258-7E97-7223-5B67-F1C9EDF23728}"/>
              </a:ext>
            </a:extLst>
          </p:cNvPr>
          <p:cNvCxnSpPr>
            <a:cxnSpLocks/>
            <a:stCxn id="74" idx="2"/>
            <a:endCxn id="75" idx="0"/>
          </p:cNvCxnSpPr>
          <p:nvPr/>
        </p:nvCxnSpPr>
        <p:spPr>
          <a:xfrm>
            <a:off x="3532804" y="2886569"/>
            <a:ext cx="0" cy="467643"/>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connettore5-6">
            <a:extLst>
              <a:ext uri="{FF2B5EF4-FFF2-40B4-BE49-F238E27FC236}">
                <a16:creationId xmlns:a16="http://schemas.microsoft.com/office/drawing/2014/main" id="{D2F3B24E-9ECD-B516-DC67-581BA5E2A5B7}"/>
              </a:ext>
            </a:extLst>
          </p:cNvPr>
          <p:cNvCxnSpPr>
            <a:cxnSpLocks/>
            <a:stCxn id="75" idx="3"/>
            <a:endCxn id="73" idx="1"/>
          </p:cNvCxnSpPr>
          <p:nvPr/>
        </p:nvCxnSpPr>
        <p:spPr>
          <a:xfrm>
            <a:off x="4882804" y="3624212"/>
            <a:ext cx="933849" cy="0"/>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onnettore6-7">
            <a:extLst>
              <a:ext uri="{FF2B5EF4-FFF2-40B4-BE49-F238E27FC236}">
                <a16:creationId xmlns:a16="http://schemas.microsoft.com/office/drawing/2014/main" id="{7373F71F-7E11-3EFF-AD3F-8D23877FA6C7}"/>
              </a:ext>
            </a:extLst>
          </p:cNvPr>
          <p:cNvCxnSpPr>
            <a:stCxn id="73" idx="2"/>
            <a:endCxn id="76" idx="3"/>
          </p:cNvCxnSpPr>
          <p:nvPr/>
        </p:nvCxnSpPr>
        <p:spPr>
          <a:xfrm rot="5400000">
            <a:off x="6565270" y="4030471"/>
            <a:ext cx="737642" cy="465124"/>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0" name="!!modeling1">
            <a:extLst>
              <a:ext uri="{FF2B5EF4-FFF2-40B4-BE49-F238E27FC236}">
                <a16:creationId xmlns:a16="http://schemas.microsoft.com/office/drawing/2014/main" id="{23FB9C94-54F4-7493-D4FA-C8B3E79D19DA}"/>
              </a:ext>
            </a:extLst>
          </p:cNvPr>
          <p:cNvSpPr txBox="1"/>
          <p:nvPr/>
        </p:nvSpPr>
        <p:spPr>
          <a:xfrm>
            <a:off x="2182804" y="1338926"/>
            <a:ext cx="2700000" cy="540000"/>
          </a:xfrm>
          <a:prstGeom prst="roundRect">
            <a:avLst>
              <a:gd name="adj" fmla="val 34709"/>
            </a:avLst>
          </a:prstGeom>
          <a:solidFill>
            <a:srgbClr val="E1F896"/>
          </a:solidFill>
          <a:ln w="38100">
            <a:solidFill>
              <a:schemeClr val="bg2">
                <a:lumMod val="10000"/>
              </a:schemeClr>
            </a:solidFill>
          </a:ln>
        </p:spPr>
        <p:txBody>
          <a:bodyPr wrap="square" lIns="0" tIns="72000" rIns="0" bIns="108000" anchor="ctr" anchorCtr="0">
            <a:noAutofit/>
          </a:bodyPr>
          <a:lstStyle/>
          <a:p>
            <a:pPr algn="ctr"/>
            <a:r>
              <a:rPr lang="it-IT" sz="1800" i="1" dirty="0">
                <a:latin typeface="SF Pro Display Medium" pitchFamily="2" charset="0"/>
                <a:ea typeface="SF Pro Display Medium" pitchFamily="2" charset="0"/>
                <a:cs typeface="SF Pro Display Medium" pitchFamily="2" charset="0"/>
              </a:rPr>
              <a:t>Modeling</a:t>
            </a:r>
            <a:endParaRPr lang="it-IT" sz="1600" i="1" dirty="0">
              <a:latin typeface="SF Pro Display Medium" pitchFamily="2" charset="0"/>
              <a:ea typeface="SF Pro Display Medium" pitchFamily="2" charset="0"/>
              <a:cs typeface="SF Pro Display Medium" pitchFamily="2" charset="0"/>
            </a:endParaRPr>
          </a:p>
        </p:txBody>
      </p:sp>
      <p:sp>
        <p:nvSpPr>
          <p:cNvPr id="71" name="!!illumination2">
            <a:extLst>
              <a:ext uri="{FF2B5EF4-FFF2-40B4-BE49-F238E27FC236}">
                <a16:creationId xmlns:a16="http://schemas.microsoft.com/office/drawing/2014/main" id="{76F50C87-F1D7-AD1A-82FD-E2CD4F04A7EE}"/>
              </a:ext>
            </a:extLst>
          </p:cNvPr>
          <p:cNvSpPr txBox="1"/>
          <p:nvPr/>
        </p:nvSpPr>
        <p:spPr>
          <a:xfrm>
            <a:off x="5816653" y="1338926"/>
            <a:ext cx="2700000" cy="540000"/>
          </a:xfrm>
          <a:prstGeom prst="roundRect">
            <a:avLst>
              <a:gd name="adj" fmla="val 34709"/>
            </a:avLst>
          </a:prstGeom>
          <a:solidFill>
            <a:srgbClr val="A4E996"/>
          </a:solidFill>
          <a:ln w="38100">
            <a:solidFill>
              <a:schemeClr val="bg2">
                <a:lumMod val="10000"/>
              </a:schemeClr>
            </a:solidFill>
          </a:ln>
        </p:spPr>
        <p:txBody>
          <a:bodyPr wrap="square" lIns="0" tIns="72000" rIns="0" bIns="108000" anchor="ctr" anchorCtr="0">
            <a:noAutofit/>
          </a:bodyPr>
          <a:lstStyle/>
          <a:p>
            <a:pPr algn="ctr"/>
            <a:r>
              <a:rPr lang="it-IT" sz="1800" i="1" dirty="0">
                <a:latin typeface="SF Pro Display Medium" pitchFamily="2" charset="0"/>
                <a:ea typeface="SF Pro Display Medium" pitchFamily="2" charset="0"/>
                <a:cs typeface="SF Pro Display Medium" pitchFamily="2" charset="0"/>
              </a:rPr>
              <a:t>Illumination (shading)</a:t>
            </a:r>
            <a:endParaRPr lang="it-IT" sz="1600" i="1" dirty="0">
              <a:latin typeface="SF Pro Display Medium" pitchFamily="2" charset="0"/>
              <a:ea typeface="SF Pro Display Medium" pitchFamily="2" charset="0"/>
              <a:cs typeface="SF Pro Display Medium" pitchFamily="2" charset="0"/>
            </a:endParaRPr>
          </a:p>
        </p:txBody>
      </p:sp>
      <p:sp>
        <p:nvSpPr>
          <p:cNvPr id="72" name="!!viewing3">
            <a:extLst>
              <a:ext uri="{FF2B5EF4-FFF2-40B4-BE49-F238E27FC236}">
                <a16:creationId xmlns:a16="http://schemas.microsoft.com/office/drawing/2014/main" id="{AFCCBDE1-C142-4075-1782-1A84E297B72A}"/>
              </a:ext>
            </a:extLst>
          </p:cNvPr>
          <p:cNvSpPr txBox="1"/>
          <p:nvPr/>
        </p:nvSpPr>
        <p:spPr>
          <a:xfrm>
            <a:off x="5816653" y="2346569"/>
            <a:ext cx="2700000" cy="540000"/>
          </a:xfrm>
          <a:prstGeom prst="roundRect">
            <a:avLst>
              <a:gd name="adj" fmla="val 34709"/>
            </a:avLst>
          </a:prstGeom>
          <a:solidFill>
            <a:srgbClr val="A4E996"/>
          </a:solidFill>
          <a:ln w="38100">
            <a:solidFill>
              <a:schemeClr val="bg2">
                <a:lumMod val="10000"/>
              </a:schemeClr>
            </a:solidFill>
          </a:ln>
        </p:spPr>
        <p:txBody>
          <a:bodyPr wrap="square" lIns="0" tIns="72000" rIns="0" bIns="108000" anchor="ctr" anchorCtr="0">
            <a:noAutofit/>
          </a:bodyPr>
          <a:lstStyle/>
          <a:p>
            <a:pPr algn="ctr"/>
            <a:r>
              <a:rPr lang="it-IT" sz="1800" i="1" dirty="0">
                <a:latin typeface="SF Pro Display Medium" pitchFamily="2" charset="0"/>
                <a:ea typeface="SF Pro Display Medium" pitchFamily="2" charset="0"/>
                <a:cs typeface="SF Pro Display Medium" pitchFamily="2" charset="0"/>
              </a:rPr>
              <a:t>Viewing transformation</a:t>
            </a:r>
            <a:endParaRPr lang="it-IT" sz="1600" i="1" dirty="0">
              <a:latin typeface="SF Pro Display Medium" pitchFamily="2" charset="0"/>
              <a:ea typeface="SF Pro Display Medium" pitchFamily="2" charset="0"/>
              <a:cs typeface="SF Pro Display Medium" pitchFamily="2" charset="0"/>
            </a:endParaRPr>
          </a:p>
        </p:txBody>
      </p:sp>
      <p:sp>
        <p:nvSpPr>
          <p:cNvPr id="74" name="!!clipping4">
            <a:extLst>
              <a:ext uri="{FF2B5EF4-FFF2-40B4-BE49-F238E27FC236}">
                <a16:creationId xmlns:a16="http://schemas.microsoft.com/office/drawing/2014/main" id="{3DF98E9D-9E20-13D4-1F14-5703B7C401FE}"/>
              </a:ext>
            </a:extLst>
          </p:cNvPr>
          <p:cNvSpPr txBox="1"/>
          <p:nvPr/>
        </p:nvSpPr>
        <p:spPr>
          <a:xfrm>
            <a:off x="2182804" y="2346569"/>
            <a:ext cx="2700000" cy="540000"/>
          </a:xfrm>
          <a:prstGeom prst="roundRect">
            <a:avLst>
              <a:gd name="adj" fmla="val 34709"/>
            </a:avLst>
          </a:prstGeom>
          <a:solidFill>
            <a:srgbClr val="A4E996"/>
          </a:solidFill>
          <a:ln w="38100">
            <a:solidFill>
              <a:schemeClr val="bg2">
                <a:lumMod val="10000"/>
              </a:schemeClr>
            </a:solidFill>
          </a:ln>
        </p:spPr>
        <p:txBody>
          <a:bodyPr wrap="square" lIns="0" tIns="72000" rIns="0" bIns="108000" anchor="ctr" anchorCtr="0">
            <a:noAutofit/>
          </a:bodyPr>
          <a:lstStyle/>
          <a:p>
            <a:pPr algn="ctr"/>
            <a:r>
              <a:rPr lang="it-IT" sz="1800" i="1" dirty="0">
                <a:latin typeface="SF Pro Display Medium" pitchFamily="2" charset="0"/>
                <a:ea typeface="SF Pro Display Medium" pitchFamily="2" charset="0"/>
                <a:cs typeface="SF Pro Display Medium" pitchFamily="2" charset="0"/>
              </a:rPr>
              <a:t>Clipping</a:t>
            </a:r>
            <a:endParaRPr lang="it-IT" sz="1600" i="1" dirty="0">
              <a:latin typeface="SF Pro Display Medium" pitchFamily="2" charset="0"/>
              <a:ea typeface="SF Pro Display Medium" pitchFamily="2" charset="0"/>
              <a:cs typeface="SF Pro Display Medium" pitchFamily="2" charset="0"/>
            </a:endParaRPr>
          </a:p>
        </p:txBody>
      </p:sp>
      <p:sp>
        <p:nvSpPr>
          <p:cNvPr id="75" name="!!projection5">
            <a:extLst>
              <a:ext uri="{FF2B5EF4-FFF2-40B4-BE49-F238E27FC236}">
                <a16:creationId xmlns:a16="http://schemas.microsoft.com/office/drawing/2014/main" id="{FBFF3927-5EBA-5E55-7079-81717B6BBC8F}"/>
              </a:ext>
            </a:extLst>
          </p:cNvPr>
          <p:cNvSpPr txBox="1"/>
          <p:nvPr/>
        </p:nvSpPr>
        <p:spPr>
          <a:xfrm>
            <a:off x="2182804" y="3354212"/>
            <a:ext cx="2700000" cy="540000"/>
          </a:xfrm>
          <a:prstGeom prst="roundRect">
            <a:avLst>
              <a:gd name="adj" fmla="val 34709"/>
            </a:avLst>
          </a:prstGeom>
          <a:solidFill>
            <a:srgbClr val="A4E996"/>
          </a:solidFill>
          <a:ln w="38100">
            <a:solidFill>
              <a:schemeClr val="bg2">
                <a:lumMod val="10000"/>
              </a:schemeClr>
            </a:solidFill>
          </a:ln>
        </p:spPr>
        <p:txBody>
          <a:bodyPr wrap="square" lIns="0" tIns="72000" rIns="0" bIns="108000" anchor="ctr" anchorCtr="0">
            <a:noAutofit/>
          </a:bodyPr>
          <a:lstStyle/>
          <a:p>
            <a:pPr algn="ctr"/>
            <a:r>
              <a:rPr lang="it-IT" sz="1800" i="1" dirty="0">
                <a:latin typeface="SF Pro Display Medium" pitchFamily="2" charset="0"/>
                <a:ea typeface="SF Pro Display Medium" pitchFamily="2" charset="0"/>
                <a:cs typeface="SF Pro Display Medium" pitchFamily="2" charset="0"/>
              </a:rPr>
              <a:t>Projection</a:t>
            </a:r>
            <a:endParaRPr lang="it-IT" sz="1600" i="1" dirty="0">
              <a:latin typeface="SF Pro Display Medium" pitchFamily="2" charset="0"/>
              <a:ea typeface="SF Pro Display Medium" pitchFamily="2" charset="0"/>
              <a:cs typeface="SF Pro Display Medium" pitchFamily="2" charset="0"/>
            </a:endParaRPr>
          </a:p>
        </p:txBody>
      </p:sp>
      <p:sp>
        <p:nvSpPr>
          <p:cNvPr id="73" name="!!rasterization6">
            <a:extLst>
              <a:ext uri="{FF2B5EF4-FFF2-40B4-BE49-F238E27FC236}">
                <a16:creationId xmlns:a16="http://schemas.microsoft.com/office/drawing/2014/main" id="{3F04B22F-4CD4-6640-90AE-92E757553F4C}"/>
              </a:ext>
            </a:extLst>
          </p:cNvPr>
          <p:cNvSpPr txBox="1"/>
          <p:nvPr/>
        </p:nvSpPr>
        <p:spPr>
          <a:xfrm>
            <a:off x="5816653" y="3354212"/>
            <a:ext cx="2700000" cy="540000"/>
          </a:xfrm>
          <a:prstGeom prst="roundRect">
            <a:avLst>
              <a:gd name="adj" fmla="val 34709"/>
            </a:avLst>
          </a:prstGeom>
          <a:solidFill>
            <a:srgbClr val="14C596"/>
          </a:solidFill>
          <a:ln w="38100">
            <a:solidFill>
              <a:schemeClr val="bg2">
                <a:lumMod val="10000"/>
              </a:schemeClr>
            </a:solidFill>
          </a:ln>
        </p:spPr>
        <p:txBody>
          <a:bodyPr wrap="square" lIns="0" tIns="72000" rIns="0" bIns="108000" anchor="ctr" anchorCtr="0">
            <a:noAutofit/>
          </a:bodyPr>
          <a:lstStyle/>
          <a:p>
            <a:pPr algn="ctr"/>
            <a:r>
              <a:rPr lang="it-IT" sz="1800" i="1" dirty="0">
                <a:latin typeface="SF Pro Display Medium" pitchFamily="2" charset="0"/>
                <a:ea typeface="SF Pro Display Medium" pitchFamily="2" charset="0"/>
                <a:cs typeface="SF Pro Display Medium" pitchFamily="2" charset="0"/>
              </a:rPr>
              <a:t>Rasterization</a:t>
            </a:r>
            <a:endParaRPr lang="it-IT" sz="1600" i="1" dirty="0">
              <a:latin typeface="SF Pro Display Medium" pitchFamily="2" charset="0"/>
              <a:ea typeface="SF Pro Display Medium" pitchFamily="2" charset="0"/>
              <a:cs typeface="SF Pro Display Medium" pitchFamily="2" charset="0"/>
            </a:endParaRPr>
          </a:p>
        </p:txBody>
      </p:sp>
      <p:sp>
        <p:nvSpPr>
          <p:cNvPr id="76" name="!!display7">
            <a:extLst>
              <a:ext uri="{FF2B5EF4-FFF2-40B4-BE49-F238E27FC236}">
                <a16:creationId xmlns:a16="http://schemas.microsoft.com/office/drawing/2014/main" id="{6D2F94A5-2E32-495D-3283-41F37278505B}"/>
              </a:ext>
            </a:extLst>
          </p:cNvPr>
          <p:cNvSpPr txBox="1"/>
          <p:nvPr/>
        </p:nvSpPr>
        <p:spPr>
          <a:xfrm>
            <a:off x="4001529" y="4361854"/>
            <a:ext cx="2700000" cy="540000"/>
          </a:xfrm>
          <a:prstGeom prst="roundRect">
            <a:avLst>
              <a:gd name="adj" fmla="val 34709"/>
            </a:avLst>
          </a:prstGeom>
          <a:solidFill>
            <a:srgbClr val="14C596"/>
          </a:solidFill>
          <a:ln w="38100">
            <a:solidFill>
              <a:schemeClr val="bg2">
                <a:lumMod val="10000"/>
              </a:schemeClr>
            </a:solidFill>
          </a:ln>
        </p:spPr>
        <p:txBody>
          <a:bodyPr wrap="square" lIns="0" tIns="72000" rIns="0" bIns="108000" anchor="ctr" anchorCtr="0">
            <a:noAutofit/>
          </a:bodyPr>
          <a:lstStyle/>
          <a:p>
            <a:pPr algn="ctr"/>
            <a:r>
              <a:rPr lang="it-IT" sz="1800" i="1" dirty="0">
                <a:latin typeface="SF Pro Display Medium" pitchFamily="2" charset="0"/>
                <a:ea typeface="SF Pro Display Medium" pitchFamily="2" charset="0"/>
                <a:cs typeface="SF Pro Display Medium" pitchFamily="2" charset="0"/>
              </a:rPr>
              <a:t>Display</a:t>
            </a:r>
            <a:endParaRPr lang="it-IT" sz="1600" i="1" dirty="0">
              <a:latin typeface="SF Pro Display Medium" pitchFamily="2" charset="0"/>
              <a:ea typeface="SF Pro Display Medium" pitchFamily="2" charset="0"/>
              <a:cs typeface="SF Pro Display Medium" pitchFamily="2" charset="0"/>
            </a:endParaRPr>
          </a:p>
        </p:txBody>
      </p:sp>
    </p:spTree>
    <p:extLst>
      <p:ext uri="{BB962C8B-B14F-4D97-AF65-F5344CB8AC3E}">
        <p14:creationId xmlns:p14="http://schemas.microsoft.com/office/powerpoint/2010/main" val="2657930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childTnLst>
                          </p:cTn>
                        </p:par>
                        <p:par>
                          <p:cTn id="8" fill="hold">
                            <p:stCondLst>
                              <p:cond delay="500"/>
                            </p:stCondLst>
                            <p:childTnLst>
                              <p:par>
                                <p:cTn id="9" presetID="12" presetClass="entr" presetSubtype="8" fill="hold" nodeType="afterEffect">
                                  <p:stCondLst>
                                    <p:cond delay="0"/>
                                  </p:stCondLst>
                                  <p:childTnLst>
                                    <p:set>
                                      <p:cBhvr>
                                        <p:cTn id="10" dur="1" fill="hold">
                                          <p:stCondLst>
                                            <p:cond delay="0"/>
                                          </p:stCondLst>
                                        </p:cTn>
                                        <p:tgtEl>
                                          <p:spTgt spid="64"/>
                                        </p:tgtEl>
                                        <p:attrNameLst>
                                          <p:attrName>style.visibility</p:attrName>
                                        </p:attrNameLst>
                                      </p:cBhvr>
                                      <p:to>
                                        <p:strVal val="visible"/>
                                      </p:to>
                                    </p:set>
                                    <p:anim calcmode="lin" valueType="num">
                                      <p:cBhvr additive="base">
                                        <p:cTn id="11" dur="500"/>
                                        <p:tgtEl>
                                          <p:spTgt spid="64"/>
                                        </p:tgtEl>
                                        <p:attrNameLst>
                                          <p:attrName>ppt_x</p:attrName>
                                        </p:attrNameLst>
                                      </p:cBhvr>
                                      <p:tavLst>
                                        <p:tav tm="0">
                                          <p:val>
                                            <p:strVal val="#ppt_x-#ppt_w*1.125000"/>
                                          </p:val>
                                        </p:tav>
                                        <p:tav tm="100000">
                                          <p:val>
                                            <p:strVal val="#ppt_x"/>
                                          </p:val>
                                        </p:tav>
                                      </p:tavLst>
                                    </p:anim>
                                    <p:animEffect transition="in" filter="wipe(right)">
                                      <p:cBhvr>
                                        <p:cTn id="12" dur="500"/>
                                        <p:tgtEl>
                                          <p:spTgt spid="64"/>
                                        </p:tgtEl>
                                      </p:cBhvr>
                                    </p:animEffect>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71"/>
                                        </p:tgtEl>
                                        <p:attrNameLst>
                                          <p:attrName>style.visibility</p:attrName>
                                        </p:attrNameLst>
                                      </p:cBhvr>
                                      <p:to>
                                        <p:strVal val="visible"/>
                                      </p:to>
                                    </p:set>
                                    <p:animEffect transition="in" filter="fade">
                                      <p:cBhvr>
                                        <p:cTn id="16" dur="500"/>
                                        <p:tgtEl>
                                          <p:spTgt spid="71"/>
                                        </p:tgtEl>
                                      </p:cBhvr>
                                    </p:animEffect>
                                  </p:childTnLst>
                                </p:cTn>
                              </p:par>
                            </p:childTnLst>
                          </p:cTn>
                        </p:par>
                        <p:par>
                          <p:cTn id="17" fill="hold">
                            <p:stCondLst>
                              <p:cond delay="1500"/>
                            </p:stCondLst>
                            <p:childTnLst>
                              <p:par>
                                <p:cTn id="18" presetID="12" presetClass="entr" presetSubtype="1" fill="hold" nodeType="afterEffect">
                                  <p:stCondLst>
                                    <p:cond delay="0"/>
                                  </p:stCondLst>
                                  <p:childTnLst>
                                    <p:set>
                                      <p:cBhvr>
                                        <p:cTn id="19" dur="1" fill="hold">
                                          <p:stCondLst>
                                            <p:cond delay="0"/>
                                          </p:stCondLst>
                                        </p:cTn>
                                        <p:tgtEl>
                                          <p:spTgt spid="65"/>
                                        </p:tgtEl>
                                        <p:attrNameLst>
                                          <p:attrName>style.visibility</p:attrName>
                                        </p:attrNameLst>
                                      </p:cBhvr>
                                      <p:to>
                                        <p:strVal val="visible"/>
                                      </p:to>
                                    </p:set>
                                    <p:anim calcmode="lin" valueType="num">
                                      <p:cBhvr additive="base">
                                        <p:cTn id="20" dur="500"/>
                                        <p:tgtEl>
                                          <p:spTgt spid="65"/>
                                        </p:tgtEl>
                                        <p:attrNameLst>
                                          <p:attrName>ppt_y</p:attrName>
                                        </p:attrNameLst>
                                      </p:cBhvr>
                                      <p:tavLst>
                                        <p:tav tm="0">
                                          <p:val>
                                            <p:strVal val="#ppt_y-#ppt_h*1.125000"/>
                                          </p:val>
                                        </p:tav>
                                        <p:tav tm="100000">
                                          <p:val>
                                            <p:strVal val="#ppt_y"/>
                                          </p:val>
                                        </p:tav>
                                      </p:tavLst>
                                    </p:anim>
                                    <p:animEffect transition="in" filter="wipe(down)">
                                      <p:cBhvr>
                                        <p:cTn id="21" dur="500"/>
                                        <p:tgtEl>
                                          <p:spTgt spid="65"/>
                                        </p:tgtEl>
                                      </p:cBhvr>
                                    </p:animEffect>
                                  </p:childTnLst>
                                </p:cTn>
                              </p:par>
                            </p:childTnLst>
                          </p:cTn>
                        </p:par>
                        <p:par>
                          <p:cTn id="22" fill="hold">
                            <p:stCondLst>
                              <p:cond delay="2000"/>
                            </p:stCondLst>
                            <p:childTnLst>
                              <p:par>
                                <p:cTn id="23" presetID="10" presetClass="entr" presetSubtype="0" fill="hold" grpId="0" nodeType="afterEffect">
                                  <p:stCondLst>
                                    <p:cond delay="0"/>
                                  </p:stCondLst>
                                  <p:childTnLst>
                                    <p:set>
                                      <p:cBhvr>
                                        <p:cTn id="24" dur="1" fill="hold">
                                          <p:stCondLst>
                                            <p:cond delay="0"/>
                                          </p:stCondLst>
                                        </p:cTn>
                                        <p:tgtEl>
                                          <p:spTgt spid="72"/>
                                        </p:tgtEl>
                                        <p:attrNameLst>
                                          <p:attrName>style.visibility</p:attrName>
                                        </p:attrNameLst>
                                      </p:cBhvr>
                                      <p:to>
                                        <p:strVal val="visible"/>
                                      </p:to>
                                    </p:set>
                                    <p:animEffect transition="in" filter="fade">
                                      <p:cBhvr>
                                        <p:cTn id="25" dur="500"/>
                                        <p:tgtEl>
                                          <p:spTgt spid="72"/>
                                        </p:tgtEl>
                                      </p:cBhvr>
                                    </p:animEffect>
                                  </p:childTnLst>
                                </p:cTn>
                              </p:par>
                            </p:childTnLst>
                          </p:cTn>
                        </p:par>
                        <p:par>
                          <p:cTn id="26" fill="hold">
                            <p:stCondLst>
                              <p:cond delay="2500"/>
                            </p:stCondLst>
                            <p:childTnLst>
                              <p:par>
                                <p:cTn id="27" presetID="12" presetClass="entr" presetSubtype="2" fill="hold" nodeType="afterEffect">
                                  <p:stCondLst>
                                    <p:cond delay="0"/>
                                  </p:stCondLst>
                                  <p:childTnLst>
                                    <p:set>
                                      <p:cBhvr>
                                        <p:cTn id="28" dur="1" fill="hold">
                                          <p:stCondLst>
                                            <p:cond delay="0"/>
                                          </p:stCondLst>
                                        </p:cTn>
                                        <p:tgtEl>
                                          <p:spTgt spid="66"/>
                                        </p:tgtEl>
                                        <p:attrNameLst>
                                          <p:attrName>style.visibility</p:attrName>
                                        </p:attrNameLst>
                                      </p:cBhvr>
                                      <p:to>
                                        <p:strVal val="visible"/>
                                      </p:to>
                                    </p:set>
                                    <p:anim calcmode="lin" valueType="num">
                                      <p:cBhvr additive="base">
                                        <p:cTn id="29" dur="500"/>
                                        <p:tgtEl>
                                          <p:spTgt spid="66"/>
                                        </p:tgtEl>
                                        <p:attrNameLst>
                                          <p:attrName>ppt_x</p:attrName>
                                        </p:attrNameLst>
                                      </p:cBhvr>
                                      <p:tavLst>
                                        <p:tav tm="0">
                                          <p:val>
                                            <p:strVal val="#ppt_x+#ppt_w*1.125000"/>
                                          </p:val>
                                        </p:tav>
                                        <p:tav tm="100000">
                                          <p:val>
                                            <p:strVal val="#ppt_x"/>
                                          </p:val>
                                        </p:tav>
                                      </p:tavLst>
                                    </p:anim>
                                    <p:animEffect transition="in" filter="wipe(left)">
                                      <p:cBhvr>
                                        <p:cTn id="30" dur="500"/>
                                        <p:tgtEl>
                                          <p:spTgt spid="66"/>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74"/>
                                        </p:tgtEl>
                                        <p:attrNameLst>
                                          <p:attrName>style.visibility</p:attrName>
                                        </p:attrNameLst>
                                      </p:cBhvr>
                                      <p:to>
                                        <p:strVal val="visible"/>
                                      </p:to>
                                    </p:set>
                                    <p:animEffect transition="in" filter="fade">
                                      <p:cBhvr>
                                        <p:cTn id="34" dur="500"/>
                                        <p:tgtEl>
                                          <p:spTgt spid="74"/>
                                        </p:tgtEl>
                                      </p:cBhvr>
                                    </p:animEffect>
                                  </p:childTnLst>
                                </p:cTn>
                              </p:par>
                            </p:childTnLst>
                          </p:cTn>
                        </p:par>
                        <p:par>
                          <p:cTn id="35" fill="hold">
                            <p:stCondLst>
                              <p:cond delay="3500"/>
                            </p:stCondLst>
                            <p:childTnLst>
                              <p:par>
                                <p:cTn id="36" presetID="12" presetClass="entr" presetSubtype="1" fill="hold" nodeType="afterEffect">
                                  <p:stCondLst>
                                    <p:cond delay="0"/>
                                  </p:stCondLst>
                                  <p:childTnLst>
                                    <p:set>
                                      <p:cBhvr>
                                        <p:cTn id="37" dur="1" fill="hold">
                                          <p:stCondLst>
                                            <p:cond delay="0"/>
                                          </p:stCondLst>
                                        </p:cTn>
                                        <p:tgtEl>
                                          <p:spTgt spid="67"/>
                                        </p:tgtEl>
                                        <p:attrNameLst>
                                          <p:attrName>style.visibility</p:attrName>
                                        </p:attrNameLst>
                                      </p:cBhvr>
                                      <p:to>
                                        <p:strVal val="visible"/>
                                      </p:to>
                                    </p:set>
                                    <p:anim calcmode="lin" valueType="num">
                                      <p:cBhvr additive="base">
                                        <p:cTn id="38" dur="500"/>
                                        <p:tgtEl>
                                          <p:spTgt spid="67"/>
                                        </p:tgtEl>
                                        <p:attrNameLst>
                                          <p:attrName>ppt_y</p:attrName>
                                        </p:attrNameLst>
                                      </p:cBhvr>
                                      <p:tavLst>
                                        <p:tav tm="0">
                                          <p:val>
                                            <p:strVal val="#ppt_y-#ppt_h*1.125000"/>
                                          </p:val>
                                        </p:tav>
                                        <p:tav tm="100000">
                                          <p:val>
                                            <p:strVal val="#ppt_y"/>
                                          </p:val>
                                        </p:tav>
                                      </p:tavLst>
                                    </p:anim>
                                    <p:animEffect transition="in" filter="wipe(down)">
                                      <p:cBhvr>
                                        <p:cTn id="39" dur="500"/>
                                        <p:tgtEl>
                                          <p:spTgt spid="67"/>
                                        </p:tgtEl>
                                      </p:cBhvr>
                                    </p:animEffect>
                                  </p:childTnLst>
                                </p:cTn>
                              </p:par>
                            </p:childTnLst>
                          </p:cTn>
                        </p:par>
                        <p:par>
                          <p:cTn id="40" fill="hold">
                            <p:stCondLst>
                              <p:cond delay="4000"/>
                            </p:stCondLst>
                            <p:childTnLst>
                              <p:par>
                                <p:cTn id="41" presetID="10" presetClass="entr" presetSubtype="0" fill="hold" grpId="0" nodeType="afterEffect">
                                  <p:stCondLst>
                                    <p:cond delay="0"/>
                                  </p:stCondLst>
                                  <p:childTnLst>
                                    <p:set>
                                      <p:cBhvr>
                                        <p:cTn id="42" dur="1" fill="hold">
                                          <p:stCondLst>
                                            <p:cond delay="0"/>
                                          </p:stCondLst>
                                        </p:cTn>
                                        <p:tgtEl>
                                          <p:spTgt spid="75"/>
                                        </p:tgtEl>
                                        <p:attrNameLst>
                                          <p:attrName>style.visibility</p:attrName>
                                        </p:attrNameLst>
                                      </p:cBhvr>
                                      <p:to>
                                        <p:strVal val="visible"/>
                                      </p:to>
                                    </p:set>
                                    <p:animEffect transition="in" filter="fade">
                                      <p:cBhvr>
                                        <p:cTn id="43" dur="500"/>
                                        <p:tgtEl>
                                          <p:spTgt spid="75"/>
                                        </p:tgtEl>
                                      </p:cBhvr>
                                    </p:animEffect>
                                  </p:childTnLst>
                                </p:cTn>
                              </p:par>
                            </p:childTnLst>
                          </p:cTn>
                        </p:par>
                        <p:par>
                          <p:cTn id="44" fill="hold">
                            <p:stCondLst>
                              <p:cond delay="4500"/>
                            </p:stCondLst>
                            <p:childTnLst>
                              <p:par>
                                <p:cTn id="45" presetID="12" presetClass="entr" presetSubtype="8" fill="hold" nodeType="afterEffect">
                                  <p:stCondLst>
                                    <p:cond delay="0"/>
                                  </p:stCondLst>
                                  <p:childTnLst>
                                    <p:set>
                                      <p:cBhvr>
                                        <p:cTn id="46" dur="1" fill="hold">
                                          <p:stCondLst>
                                            <p:cond delay="0"/>
                                          </p:stCondLst>
                                        </p:cTn>
                                        <p:tgtEl>
                                          <p:spTgt spid="68"/>
                                        </p:tgtEl>
                                        <p:attrNameLst>
                                          <p:attrName>style.visibility</p:attrName>
                                        </p:attrNameLst>
                                      </p:cBhvr>
                                      <p:to>
                                        <p:strVal val="visible"/>
                                      </p:to>
                                    </p:set>
                                    <p:anim calcmode="lin" valueType="num">
                                      <p:cBhvr additive="base">
                                        <p:cTn id="47" dur="500"/>
                                        <p:tgtEl>
                                          <p:spTgt spid="68"/>
                                        </p:tgtEl>
                                        <p:attrNameLst>
                                          <p:attrName>ppt_x</p:attrName>
                                        </p:attrNameLst>
                                      </p:cBhvr>
                                      <p:tavLst>
                                        <p:tav tm="0">
                                          <p:val>
                                            <p:strVal val="#ppt_x-#ppt_w*1.125000"/>
                                          </p:val>
                                        </p:tav>
                                        <p:tav tm="100000">
                                          <p:val>
                                            <p:strVal val="#ppt_x"/>
                                          </p:val>
                                        </p:tav>
                                      </p:tavLst>
                                    </p:anim>
                                    <p:animEffect transition="in" filter="wipe(right)">
                                      <p:cBhvr>
                                        <p:cTn id="48" dur="500"/>
                                        <p:tgtEl>
                                          <p:spTgt spid="68"/>
                                        </p:tgtEl>
                                      </p:cBhvr>
                                    </p:animEffect>
                                  </p:childTnLst>
                                </p:cTn>
                              </p:par>
                            </p:childTnLst>
                          </p:cTn>
                        </p:par>
                        <p:par>
                          <p:cTn id="49" fill="hold">
                            <p:stCondLst>
                              <p:cond delay="5000"/>
                            </p:stCondLst>
                            <p:childTnLst>
                              <p:par>
                                <p:cTn id="50" presetID="10" presetClass="entr" presetSubtype="0" fill="hold" grpId="0" nodeType="afterEffect">
                                  <p:stCondLst>
                                    <p:cond delay="0"/>
                                  </p:stCondLst>
                                  <p:childTnLst>
                                    <p:set>
                                      <p:cBhvr>
                                        <p:cTn id="51" dur="1" fill="hold">
                                          <p:stCondLst>
                                            <p:cond delay="0"/>
                                          </p:stCondLst>
                                        </p:cTn>
                                        <p:tgtEl>
                                          <p:spTgt spid="73"/>
                                        </p:tgtEl>
                                        <p:attrNameLst>
                                          <p:attrName>style.visibility</p:attrName>
                                        </p:attrNameLst>
                                      </p:cBhvr>
                                      <p:to>
                                        <p:strVal val="visible"/>
                                      </p:to>
                                    </p:set>
                                    <p:animEffect transition="in" filter="fade">
                                      <p:cBhvr>
                                        <p:cTn id="52" dur="500"/>
                                        <p:tgtEl>
                                          <p:spTgt spid="73"/>
                                        </p:tgtEl>
                                      </p:cBhvr>
                                    </p:animEffect>
                                  </p:childTnLst>
                                </p:cTn>
                              </p:par>
                            </p:childTnLst>
                          </p:cTn>
                        </p:par>
                        <p:par>
                          <p:cTn id="53" fill="hold">
                            <p:stCondLst>
                              <p:cond delay="5500"/>
                            </p:stCondLst>
                            <p:childTnLst>
                              <p:par>
                                <p:cTn id="54" presetID="12" presetClass="entr" presetSubtype="1" fill="hold" nodeType="afterEffect">
                                  <p:stCondLst>
                                    <p:cond delay="0"/>
                                  </p:stCondLst>
                                  <p:childTnLst>
                                    <p:set>
                                      <p:cBhvr>
                                        <p:cTn id="55" dur="1" fill="hold">
                                          <p:stCondLst>
                                            <p:cond delay="0"/>
                                          </p:stCondLst>
                                        </p:cTn>
                                        <p:tgtEl>
                                          <p:spTgt spid="69"/>
                                        </p:tgtEl>
                                        <p:attrNameLst>
                                          <p:attrName>style.visibility</p:attrName>
                                        </p:attrNameLst>
                                      </p:cBhvr>
                                      <p:to>
                                        <p:strVal val="visible"/>
                                      </p:to>
                                    </p:set>
                                    <p:anim calcmode="lin" valueType="num">
                                      <p:cBhvr additive="base">
                                        <p:cTn id="56" dur="500"/>
                                        <p:tgtEl>
                                          <p:spTgt spid="69"/>
                                        </p:tgtEl>
                                        <p:attrNameLst>
                                          <p:attrName>ppt_y</p:attrName>
                                        </p:attrNameLst>
                                      </p:cBhvr>
                                      <p:tavLst>
                                        <p:tav tm="0">
                                          <p:val>
                                            <p:strVal val="#ppt_y-#ppt_h*1.125000"/>
                                          </p:val>
                                        </p:tav>
                                        <p:tav tm="100000">
                                          <p:val>
                                            <p:strVal val="#ppt_y"/>
                                          </p:val>
                                        </p:tav>
                                      </p:tavLst>
                                    </p:anim>
                                    <p:animEffect transition="in" filter="wipe(down)">
                                      <p:cBhvr>
                                        <p:cTn id="57" dur="500"/>
                                        <p:tgtEl>
                                          <p:spTgt spid="69"/>
                                        </p:tgtEl>
                                      </p:cBhvr>
                                    </p:animEffect>
                                  </p:childTnLst>
                                </p:cTn>
                              </p:par>
                            </p:childTnLst>
                          </p:cTn>
                        </p:par>
                        <p:par>
                          <p:cTn id="58" fill="hold">
                            <p:stCondLst>
                              <p:cond delay="6000"/>
                            </p:stCondLst>
                            <p:childTnLst>
                              <p:par>
                                <p:cTn id="59" presetID="10" presetClass="entr" presetSubtype="0" fill="hold" grpId="0" nodeType="afterEffect">
                                  <p:stCondLst>
                                    <p:cond delay="0"/>
                                  </p:stCondLst>
                                  <p:childTnLst>
                                    <p:set>
                                      <p:cBhvr>
                                        <p:cTn id="60" dur="1" fill="hold">
                                          <p:stCondLst>
                                            <p:cond delay="0"/>
                                          </p:stCondLst>
                                        </p:cTn>
                                        <p:tgtEl>
                                          <p:spTgt spid="76"/>
                                        </p:tgtEl>
                                        <p:attrNameLst>
                                          <p:attrName>style.visibility</p:attrName>
                                        </p:attrNameLst>
                                      </p:cBhvr>
                                      <p:to>
                                        <p:strVal val="visible"/>
                                      </p:to>
                                    </p:set>
                                    <p:animEffect transition="in" filter="fade">
                                      <p:cBhvr>
                                        <p:cTn id="6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4" grpId="0" animBg="1"/>
      <p:bldP spid="75" grpId="0" animBg="1"/>
      <p:bldP spid="73" grpId="0" animBg="1"/>
      <p:bldP spid="7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47C9A66-C811-4EA7-AD12-4827E06B8D36}"/>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66B3226-9A98-D4E1-A874-3DCC63C936F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F8BD595-6057-AACA-BE07-B94DAE5E8D4B}"/>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CC6B9126-EEF1-6F73-6C54-98785DF1349A}"/>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C04FBEF2-88EE-FDF1-2C2E-7AE48B9B4E09}"/>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990AE14-AA57-D8DB-7829-DF8FACA41F7C}"/>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0098BDB-16E6-E4F4-121E-265D16412DBA}"/>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205B62B6-0E0C-22F0-5074-1E627C4B5B46}"/>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EBB278D-5786-BDDD-7801-F7DD17F5073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B5365BE4-FF4A-17F9-87C3-F2009C43C4B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8123B663-6546-EDDE-F45F-CC7551A784B1}"/>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7207A97-4D01-7775-2883-6355EEF7087D}"/>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C49F0D08-E41B-1801-47D6-1645F7668B6E}"/>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53D9DFBC-E83E-4F29-EF50-4E3250AF39C4}"/>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3659FEA6-2BB5-F2EF-F84D-9FC306A100CD}"/>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6E919C41-86E6-6DDB-BCED-6CF758AB4B99}"/>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48B411C8-7C1A-C985-4738-201400CF244D}"/>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34CF9B94-0807-A1F1-0BBD-155F228FE4EB}"/>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3E4ABA1E-5495-E145-933F-14683DD51DED}"/>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2703DD-10F7-56E2-D06C-86725491C96B}"/>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C6A60F83-7ADD-2C85-C9FF-F8771FA307FC}"/>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78FC8E7D-F799-51ED-34B7-2F87A4A2CF2E}"/>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2">
            <a:extLst>
              <a:ext uri="{FF2B5EF4-FFF2-40B4-BE49-F238E27FC236}">
                <a16:creationId xmlns:a16="http://schemas.microsoft.com/office/drawing/2014/main" id="{A5DC7B03-8BAB-52A6-8173-114FAD56BD9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Stato dell’arte</a:t>
            </a:r>
            <a:br>
              <a:rPr lang="it-IT" dirty="0">
                <a:solidFill>
                  <a:schemeClr val="bg2">
                    <a:lumMod val="10000"/>
                  </a:schemeClr>
                </a:solidFill>
              </a:rPr>
            </a:br>
            <a:r>
              <a:rPr lang="it-IT" sz="2000" b="0" dirty="0">
                <a:solidFill>
                  <a:schemeClr val="bg2">
                    <a:lumMod val="10000"/>
                  </a:schemeClr>
                </a:solidFill>
                <a:latin typeface="Outfit Medium" pitchFamily="2" charset="0"/>
              </a:rPr>
              <a:t>I buffer di memoria</a:t>
            </a:r>
          </a:p>
        </p:txBody>
      </p:sp>
      <p:sp>
        <p:nvSpPr>
          <p:cNvPr id="4" name="Rettangolo con angoli arrotondati 3">
            <a:extLst>
              <a:ext uri="{FF2B5EF4-FFF2-40B4-BE49-F238E27FC236}">
                <a16:creationId xmlns:a16="http://schemas.microsoft.com/office/drawing/2014/main" id="{735F2B6F-BEBC-9B52-4C63-E38546BB9936}"/>
              </a:ext>
            </a:extLst>
          </p:cNvPr>
          <p:cNvSpPr/>
          <p:nvPr/>
        </p:nvSpPr>
        <p:spPr>
          <a:xfrm>
            <a:off x="2160000" y="1259999"/>
            <a:ext cx="3227546" cy="3497351"/>
          </a:xfrm>
          <a:prstGeom prst="roundRect">
            <a:avLst>
              <a:gd name="adj" fmla="val 8627"/>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it-IT" sz="4800" b="1" dirty="0">
                <a:solidFill>
                  <a:schemeClr val="bg2">
                    <a:lumMod val="10000"/>
                  </a:schemeClr>
                </a:solidFill>
                <a:latin typeface="SF Pro Display Black" pitchFamily="2" charset="0"/>
                <a:ea typeface="SF Pro Display Black" pitchFamily="2" charset="0"/>
                <a:cs typeface="SF Pro Display Black" pitchFamily="2" charset="0"/>
              </a:rPr>
              <a:t>Frame buffer</a:t>
            </a:r>
          </a:p>
        </p:txBody>
      </p:sp>
      <p:sp>
        <p:nvSpPr>
          <p:cNvPr id="5" name="Rettangolo con angoli arrotondati 4">
            <a:extLst>
              <a:ext uri="{FF2B5EF4-FFF2-40B4-BE49-F238E27FC236}">
                <a16:creationId xmlns:a16="http://schemas.microsoft.com/office/drawing/2014/main" id="{AE56B057-D050-2FCA-CD79-7A0B57C3C703}"/>
              </a:ext>
            </a:extLst>
          </p:cNvPr>
          <p:cNvSpPr/>
          <p:nvPr/>
        </p:nvSpPr>
        <p:spPr>
          <a:xfrm>
            <a:off x="5556453" y="1259999"/>
            <a:ext cx="3227546" cy="3497351"/>
          </a:xfrm>
          <a:prstGeom prst="roundRect">
            <a:avLst>
              <a:gd name="adj" fmla="val 8627"/>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it-IT" sz="4800" b="1" dirty="0">
                <a:solidFill>
                  <a:schemeClr val="bg2">
                    <a:lumMod val="10000"/>
                  </a:schemeClr>
                </a:solidFill>
                <a:latin typeface="SF Pro Display Black" pitchFamily="2" charset="0"/>
                <a:ea typeface="SF Pro Display Black" pitchFamily="2" charset="0"/>
                <a:cs typeface="SF Pro Display Black" pitchFamily="2" charset="0"/>
              </a:rPr>
              <a:t>Depth buffer</a:t>
            </a:r>
            <a:endParaRPr lang="it-IT" sz="4400" b="1" dirty="0">
              <a:solidFill>
                <a:schemeClr val="bg2">
                  <a:lumMod val="10000"/>
                </a:schemeClr>
              </a:solidFill>
              <a:latin typeface="SF Pro Display Black" pitchFamily="2" charset="0"/>
              <a:ea typeface="SF Pro Display Black" pitchFamily="2" charset="0"/>
              <a:cs typeface="SF Pro Display Black" pitchFamily="2" charset="0"/>
            </a:endParaRPr>
          </a:p>
        </p:txBody>
      </p:sp>
    </p:spTree>
    <p:extLst>
      <p:ext uri="{BB962C8B-B14F-4D97-AF65-F5344CB8AC3E}">
        <p14:creationId xmlns:p14="http://schemas.microsoft.com/office/powerpoint/2010/main" val="24143263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animEffect transition="in" filter="fade">
                                      <p:cBhvr>
                                        <p:cTn id="7" dur="500"/>
                                        <p:tgtEl>
                                          <p:spTgt spid="4">
                                            <p:bg/>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bg/>
                                          </p:spTgt>
                                        </p:tgtEl>
                                        <p:attrNameLst>
                                          <p:attrName>style.visibility</p:attrName>
                                        </p:attrNameLst>
                                      </p:cBhvr>
                                      <p:to>
                                        <p:strVal val="visible"/>
                                      </p:to>
                                    </p:set>
                                    <p:animEffect transition="in" filter="fade">
                                      <p:cBhvr>
                                        <p:cTn id="16" dur="500"/>
                                        <p:tgtEl>
                                          <p:spTgt spid="5">
                                            <p:bg/>
                                          </p:spTgt>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allAtOnce" animBg="1"/>
      <p:bldP spid="5" grpId="0" uiExpand="1" build="allAtOnce"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47C9A66-C811-4EA7-AD12-4827E06B8D36}"/>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66B3226-9A98-D4E1-A874-3DCC63C936F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F8BD595-6057-AACA-BE07-B94DAE5E8D4B}"/>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CC6B9126-EEF1-6F73-6C54-98785DF1349A}"/>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C04FBEF2-88EE-FDF1-2C2E-7AE48B9B4E09}"/>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990AE14-AA57-D8DB-7829-DF8FACA41F7C}"/>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0098BDB-16E6-E4F4-121E-265D16412DBA}"/>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205B62B6-0E0C-22F0-5074-1E627C4B5B46}"/>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EBB278D-5786-BDDD-7801-F7DD17F5073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B5365BE4-FF4A-17F9-87C3-F2009C43C4B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8123B663-6546-EDDE-F45F-CC7551A784B1}"/>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7207A97-4D01-7775-2883-6355EEF7087D}"/>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C49F0D08-E41B-1801-47D6-1645F7668B6E}"/>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53D9DFBC-E83E-4F29-EF50-4E3250AF39C4}"/>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3659FEA6-2BB5-F2EF-F84D-9FC306A100CD}"/>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6E919C41-86E6-6DDB-BCED-6CF758AB4B99}"/>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48B411C8-7C1A-C985-4738-201400CF244D}"/>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34CF9B94-0807-A1F1-0BBD-155F228FE4EB}"/>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3E4ABA1E-5495-E145-933F-14683DD51DED}"/>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2703DD-10F7-56E2-D06C-86725491C96B}"/>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C6A60F83-7ADD-2C85-C9FF-F8771FA307FC}"/>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78FC8E7D-F799-51ED-34B7-2F87A4A2CF2E}"/>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2">
            <a:extLst>
              <a:ext uri="{FF2B5EF4-FFF2-40B4-BE49-F238E27FC236}">
                <a16:creationId xmlns:a16="http://schemas.microsoft.com/office/drawing/2014/main" id="{A5DC7B03-8BAB-52A6-8173-114FAD56BD9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Stato dell’arte</a:t>
            </a:r>
            <a:br>
              <a:rPr lang="it-IT" dirty="0">
                <a:solidFill>
                  <a:schemeClr val="bg2">
                    <a:lumMod val="10000"/>
                  </a:schemeClr>
                </a:solidFill>
              </a:rPr>
            </a:br>
            <a:r>
              <a:rPr lang="it-IT" sz="2000" b="0" dirty="0">
                <a:solidFill>
                  <a:schemeClr val="bg2">
                    <a:lumMod val="10000"/>
                  </a:schemeClr>
                </a:solidFill>
                <a:latin typeface="Outfit Medium" pitchFamily="2" charset="0"/>
              </a:rPr>
              <a:t>Le depth map</a:t>
            </a:r>
          </a:p>
        </p:txBody>
      </p:sp>
      <p:pic>
        <p:nvPicPr>
          <p:cNvPr id="2" name="!!immagine2.3">
            <a:extLst>
              <a:ext uri="{FF2B5EF4-FFF2-40B4-BE49-F238E27FC236}">
                <a16:creationId xmlns:a16="http://schemas.microsoft.com/office/drawing/2014/main" id="{EF7AA103-AED6-B2F9-164E-5A3EEE0B43F2}"/>
              </a:ext>
            </a:extLst>
          </p:cNvPr>
          <p:cNvPicPr>
            <a:picLocks noChangeAspect="1"/>
          </p:cNvPicPr>
          <p:nvPr/>
        </p:nvPicPr>
        <p:blipFill rotWithShape="1">
          <a:blip r:embed="rId3"/>
          <a:srcRect l="510" r="510"/>
          <a:stretch/>
        </p:blipFill>
        <p:spPr>
          <a:xfrm>
            <a:off x="3281842" y="1283021"/>
            <a:ext cx="4256878" cy="3225546"/>
          </a:xfrm>
          <a:prstGeom prst="roundRect">
            <a:avLst>
              <a:gd name="adj" fmla="val 9215"/>
            </a:avLst>
          </a:prstGeom>
          <a:ln w="38100">
            <a:solidFill>
              <a:schemeClr val="bg2">
                <a:lumMod val="10000"/>
              </a:schemeClr>
            </a:solidFill>
          </a:ln>
        </p:spPr>
      </p:pic>
      <p:pic>
        <p:nvPicPr>
          <p:cNvPr id="9" name="!!immagine2.4">
            <a:extLst>
              <a:ext uri="{FF2B5EF4-FFF2-40B4-BE49-F238E27FC236}">
                <a16:creationId xmlns:a16="http://schemas.microsoft.com/office/drawing/2014/main" id="{C12EF920-CED0-4891-EE37-9D42DEC4AD64}"/>
              </a:ext>
            </a:extLst>
          </p:cNvPr>
          <p:cNvPicPr>
            <a:picLocks noChangeAspect="1"/>
          </p:cNvPicPr>
          <p:nvPr/>
        </p:nvPicPr>
        <p:blipFill rotWithShape="1">
          <a:blip r:embed="rId4">
            <a:alphaModFix/>
          </a:blip>
          <a:srcRect l="510" r="510"/>
          <a:stretch/>
        </p:blipFill>
        <p:spPr>
          <a:xfrm>
            <a:off x="3281842" y="1283021"/>
            <a:ext cx="4256878" cy="3225546"/>
          </a:xfrm>
          <a:prstGeom prst="roundRect">
            <a:avLst>
              <a:gd name="adj" fmla="val 9215"/>
            </a:avLst>
          </a:prstGeom>
          <a:ln w="38100">
            <a:solidFill>
              <a:schemeClr val="bg2">
                <a:lumMod val="10000"/>
              </a:schemeClr>
            </a:solidFill>
          </a:ln>
        </p:spPr>
      </p:pic>
      <p:sp>
        <p:nvSpPr>
          <p:cNvPr id="10" name="!!didascalia2.3">
            <a:extLst>
              <a:ext uri="{FF2B5EF4-FFF2-40B4-BE49-F238E27FC236}">
                <a16:creationId xmlns:a16="http://schemas.microsoft.com/office/drawing/2014/main" id="{FA6BF3D5-E567-154E-038B-3341C8D039AE}"/>
              </a:ext>
            </a:extLst>
          </p:cNvPr>
          <p:cNvSpPr txBox="1"/>
          <p:nvPr/>
        </p:nvSpPr>
        <p:spPr>
          <a:xfrm>
            <a:off x="3841247" y="4634567"/>
            <a:ext cx="3138067" cy="249684"/>
          </a:xfrm>
          <a:prstGeom prst="rect">
            <a:avLst/>
          </a:prstGeom>
          <a:solidFill>
            <a:schemeClr val="accent2"/>
          </a:solid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Esempio di immagine RGB</a:t>
            </a:r>
          </a:p>
        </p:txBody>
      </p:sp>
      <p:sp>
        <p:nvSpPr>
          <p:cNvPr id="11" name="!!didascalia2.4">
            <a:extLst>
              <a:ext uri="{FF2B5EF4-FFF2-40B4-BE49-F238E27FC236}">
                <a16:creationId xmlns:a16="http://schemas.microsoft.com/office/drawing/2014/main" id="{8FDD6915-13AC-6025-A01A-F31AE3560CF1}"/>
              </a:ext>
            </a:extLst>
          </p:cNvPr>
          <p:cNvSpPr txBox="1"/>
          <p:nvPr/>
        </p:nvSpPr>
        <p:spPr>
          <a:xfrm>
            <a:off x="3841247" y="4634567"/>
            <a:ext cx="3138067" cy="249684"/>
          </a:xfrm>
          <a:prstGeom prst="rect">
            <a:avLst/>
          </a:prstGeom>
          <a:solidFill>
            <a:schemeClr val="accent2"/>
          </a:solid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Esempio di depth map</a:t>
            </a:r>
          </a:p>
        </p:txBody>
      </p:sp>
    </p:spTree>
    <p:extLst>
      <p:ext uri="{BB962C8B-B14F-4D97-AF65-F5344CB8AC3E}">
        <p14:creationId xmlns:p14="http://schemas.microsoft.com/office/powerpoint/2010/main" val="3175256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theme/theme1.xml><?xml version="1.0" encoding="utf-8"?>
<a:theme xmlns:a="http://schemas.openxmlformats.org/drawingml/2006/main" name="Data Collection and Analysis - Master of Science in Community Health and Prevention Research by Slidesgo">
  <a:themeElements>
    <a:clrScheme name="Simple Light">
      <a:dk1>
        <a:srgbClr val="384655"/>
      </a:dk1>
      <a:lt1>
        <a:srgbClr val="FFFFFF"/>
      </a:lt1>
      <a:dk2>
        <a:srgbClr val="AFC7FF"/>
      </a:dk2>
      <a:lt2>
        <a:srgbClr val="9FCBFD"/>
      </a:lt2>
      <a:accent1>
        <a:srgbClr val="68DAF8"/>
      </a:accent1>
      <a:accent2>
        <a:srgbClr val="FFFFFF"/>
      </a:accent2>
      <a:accent3>
        <a:srgbClr val="FFFFFF"/>
      </a:accent3>
      <a:accent4>
        <a:srgbClr val="FFFFFF"/>
      </a:accent4>
      <a:accent5>
        <a:srgbClr val="FFFFFF"/>
      </a:accent5>
      <a:accent6>
        <a:srgbClr val="FFFFFF"/>
      </a:accent6>
      <a:hlink>
        <a:srgbClr val="38465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4166</TotalTime>
  <Words>2478</Words>
  <Application>Microsoft Macintosh PowerPoint</Application>
  <PresentationFormat>Presentazione su schermo (16:9)</PresentationFormat>
  <Paragraphs>407</Paragraphs>
  <Slides>26</Slides>
  <Notes>26</Notes>
  <HiddenSlides>1</HiddenSlides>
  <MMClips>0</MMClips>
  <ScaleCrop>false</ScaleCrop>
  <HeadingPairs>
    <vt:vector size="6" baseType="variant">
      <vt:variant>
        <vt:lpstr>Caratteri utilizzati</vt:lpstr>
      </vt:variant>
      <vt:variant>
        <vt:i4>14</vt:i4>
      </vt:variant>
      <vt:variant>
        <vt:lpstr>Tema</vt:lpstr>
      </vt:variant>
      <vt:variant>
        <vt:i4>1</vt:i4>
      </vt:variant>
      <vt:variant>
        <vt:lpstr>Titoli diapositive</vt:lpstr>
      </vt:variant>
      <vt:variant>
        <vt:i4>26</vt:i4>
      </vt:variant>
    </vt:vector>
  </HeadingPairs>
  <TitlesOfParts>
    <vt:vector size="41" baseType="lpstr">
      <vt:lpstr>Arial</vt:lpstr>
      <vt:lpstr>SF PRO DISPLAY THIN</vt:lpstr>
      <vt:lpstr>Outfit</vt:lpstr>
      <vt:lpstr>SF Pro Display</vt:lpstr>
      <vt:lpstr>Montserrat</vt:lpstr>
      <vt:lpstr>SF Mono</vt:lpstr>
      <vt:lpstr>SF Pro Display Black</vt:lpstr>
      <vt:lpstr>SF Pro Display Semibold</vt:lpstr>
      <vt:lpstr>DM Sans</vt:lpstr>
      <vt:lpstr>Menlo</vt:lpstr>
      <vt:lpstr>Cambria Math</vt:lpstr>
      <vt:lpstr>Outfit Medium</vt:lpstr>
      <vt:lpstr>SF PRO DISPLAY MEDIUM</vt:lpstr>
      <vt:lpstr>SF Pro Display Light</vt:lpstr>
      <vt:lpstr>Data Collection and Analysis - Master of Science in Community Health and Prevention Research by Slidesgo</vt:lpstr>
      <vt:lpstr>Introduzione allo Shadow Mapping in Computer Graphics</vt:lpstr>
      <vt:lpstr>Presentazione standard di PowerPoint</vt:lpstr>
      <vt:lpstr>Titolo Sottotitolo</vt:lpstr>
      <vt:lpstr>Introduzione Le ombre nella computer graphics</vt:lpstr>
      <vt:lpstr>Introduzione Riferimenti</vt:lpstr>
      <vt:lpstr>Stato dell’arte Algoritmi di shadowing</vt:lpstr>
      <vt:lpstr>Stato dell’arte Rendering pipeline</vt:lpstr>
      <vt:lpstr>Stato dell’arte I buffer di memoria</vt:lpstr>
      <vt:lpstr>Stato dell’arte Le depth map</vt:lpstr>
      <vt:lpstr>L’algoritmo Schema esecutivo</vt:lpstr>
      <vt:lpstr>L’algoritmo Schema esecutivo</vt:lpstr>
      <vt:lpstr>L’algoritmo Schema esecutivo</vt:lpstr>
      <vt:lpstr>L’algoritmo Schema esecutivo</vt:lpstr>
      <vt:lpstr>L’algoritmo Schema esecutivo</vt:lpstr>
      <vt:lpstr>L’algoritmo Inizializzazione dell’ambiente</vt:lpstr>
      <vt:lpstr>L’algoritmo Scena 1</vt:lpstr>
      <vt:lpstr>L’algoritmo Scena 2</vt:lpstr>
      <vt:lpstr>L’algoritmo Scena 3</vt:lpstr>
      <vt:lpstr>Generazione della shadow map Il codice della procedura FirstStep()</vt:lpstr>
      <vt:lpstr>Generazione della shadow map Risultati</vt:lpstr>
      <vt:lpstr>Proiezione della shadow map Sottotitolo</vt:lpstr>
      <vt:lpstr>Applicazione del depth test Sottotitolo</vt:lpstr>
      <vt:lpstr>Limitazioni dello spazio immagine Sottotitolo</vt:lpstr>
      <vt:lpstr>Conclusioni</vt:lpstr>
      <vt:lpstr>Conclusioni Futuri sviluppi</vt:lpstr>
      <vt:lpstr>Grazie!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Localization using Hybrid Wi-Fi / Bluetooth RSS dataset estimator </dc:title>
  <cp:lastModifiedBy>MARIO GABRIELE CAROFANO</cp:lastModifiedBy>
  <cp:revision>51</cp:revision>
  <dcterms:modified xsi:type="dcterms:W3CDTF">2024-03-05T11:54:19Z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ad0b24d-6422-44b0-b3de-abb3a9e8c81a_Enabled">
    <vt:lpwstr>true</vt:lpwstr>
  </property>
  <property fmtid="{D5CDD505-2E9C-101B-9397-08002B2CF9AE}" pid="3" name="MSIP_Label_2ad0b24d-6422-44b0-b3de-abb3a9e8c81a_SetDate">
    <vt:lpwstr>2024-01-30T18:09:16Z</vt:lpwstr>
  </property>
  <property fmtid="{D5CDD505-2E9C-101B-9397-08002B2CF9AE}" pid="4" name="MSIP_Label_2ad0b24d-6422-44b0-b3de-abb3a9e8c81a_Method">
    <vt:lpwstr>Standard</vt:lpwstr>
  </property>
  <property fmtid="{D5CDD505-2E9C-101B-9397-08002B2CF9AE}" pid="5" name="MSIP_Label_2ad0b24d-6422-44b0-b3de-abb3a9e8c81a_Name">
    <vt:lpwstr>defa4170-0d19-0005-0004-bc88714345d2</vt:lpwstr>
  </property>
  <property fmtid="{D5CDD505-2E9C-101B-9397-08002B2CF9AE}" pid="6" name="MSIP_Label_2ad0b24d-6422-44b0-b3de-abb3a9e8c81a_SiteId">
    <vt:lpwstr>2fcfe26a-bb62-46b0-b1e3-28f9da0c45fd</vt:lpwstr>
  </property>
  <property fmtid="{D5CDD505-2E9C-101B-9397-08002B2CF9AE}" pid="7" name="MSIP_Label_2ad0b24d-6422-44b0-b3de-abb3a9e8c81a_ActionId">
    <vt:lpwstr>37e7aef2-9660-4104-89a6-b2b349ba24b8</vt:lpwstr>
  </property>
  <property fmtid="{D5CDD505-2E9C-101B-9397-08002B2CF9AE}" pid="8" name="MSIP_Label_2ad0b24d-6422-44b0-b3de-abb3a9e8c81a_ContentBits">
    <vt:lpwstr>0</vt:lpwstr>
  </property>
</Properties>
</file>

<file path=docProps/thumbnail.jpeg>
</file>